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92" r:id="rId8"/>
    <p:sldId id="293" r:id="rId9"/>
    <p:sldId id="263" r:id="rId10"/>
    <p:sldId id="264" r:id="rId11"/>
    <p:sldId id="294" r:id="rId12"/>
    <p:sldId id="266" r:id="rId13"/>
    <p:sldId id="268" r:id="rId14"/>
    <p:sldId id="269" r:id="rId15"/>
    <p:sldId id="296" r:id="rId16"/>
    <p:sldId id="297" r:id="rId17"/>
    <p:sldId id="298" r:id="rId18"/>
    <p:sldId id="299" r:id="rId19"/>
    <p:sldId id="273" r:id="rId20"/>
    <p:sldId id="274" r:id="rId21"/>
    <p:sldId id="276" r:id="rId22"/>
    <p:sldId id="278" r:id="rId23"/>
    <p:sldId id="279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1" r:id="rId34"/>
    <p:sldId id="295" r:id="rId35"/>
    <p:sldId id="281" r:id="rId36"/>
    <p:sldId id="300" r:id="rId37"/>
    <p:sldId id="301" r:id="rId38"/>
    <p:sldId id="302" r:id="rId39"/>
  </p:sldIdLst>
  <p:sldSz cx="12192000" cy="6858000"/>
  <p:notesSz cx="6858000" cy="9144000"/>
  <p:embeddedFontLst>
    <p:embeddedFont>
      <p:font typeface="Century Gothic" panose="020B0502020202020204" pitchFamily="3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Tahoma" panose="020B0604030504040204" pitchFamily="34" charset="0"/>
      <p:regular r:id="rId49"/>
      <p:bold r:id="rId50"/>
    </p:embeddedFont>
    <p:embeddedFont>
      <p:font typeface="Cambria Math" panose="02040503050406030204" pitchFamily="18" charset="0"/>
      <p:regular r:id="rId51"/>
    </p:embeddedFont>
    <p:embeddedFont>
      <p:font typeface="Helvetica Neue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71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68AA1F3-40E1-42CD-B6CC-EC7D36A2CE2E}">
  <a:tblStyle styleId="{C68AA1F3-40E1-42CD-B6CC-EC7D36A2CE2E}" styleName="Table_0"/>
  <a:tblStyle styleId="{7ED61D88-8238-4D20-BCFA-DB07F9DBF245}" styleName="Table_1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300" y="-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485837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Hello lady and gentlemen, dear chairman and committee members. thanks for taking your time and opportunity to present my research work, which is for fulfilment of my ME course. I would like to thank Dr Bashash for his insightful advices and help and all my colleagues and friends in the laboratory. </a:t>
            </a:r>
          </a:p>
        </p:txBody>
      </p:sp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2223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579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 will talk for 30min and will include </a:t>
            </a:r>
          </a:p>
        </p:txBody>
      </p:sp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>
              <a:spcBef>
                <a:spcPts val="0"/>
              </a:spcBef>
              <a:buSzPct val="100000"/>
              <a:defRPr sz="6900"/>
            </a:lvl1pPr>
            <a:lvl2pPr lvl="1" algn="ctr">
              <a:spcBef>
                <a:spcPts val="0"/>
              </a:spcBef>
              <a:buSzPct val="100000"/>
              <a:defRPr sz="6900"/>
            </a:lvl2pPr>
            <a:lvl3pPr lvl="2" algn="ctr">
              <a:spcBef>
                <a:spcPts val="0"/>
              </a:spcBef>
              <a:buSzPct val="100000"/>
              <a:defRPr sz="6900"/>
            </a:lvl3pPr>
            <a:lvl4pPr lvl="3" algn="ctr">
              <a:spcBef>
                <a:spcPts val="0"/>
              </a:spcBef>
              <a:buSzPct val="100000"/>
              <a:defRPr sz="6900"/>
            </a:lvl4pPr>
            <a:lvl5pPr lvl="4" algn="ctr">
              <a:spcBef>
                <a:spcPts val="0"/>
              </a:spcBef>
              <a:buSzPct val="100000"/>
              <a:defRPr sz="6900"/>
            </a:lvl5pPr>
            <a:lvl6pPr lvl="5" algn="ctr">
              <a:spcBef>
                <a:spcPts val="0"/>
              </a:spcBef>
              <a:buSzPct val="100000"/>
              <a:defRPr sz="6900"/>
            </a:lvl6pPr>
            <a:lvl7pPr lvl="6" algn="ctr">
              <a:spcBef>
                <a:spcPts val="0"/>
              </a:spcBef>
              <a:buSzPct val="100000"/>
              <a:defRPr sz="6900"/>
            </a:lvl7pPr>
            <a:lvl8pPr lvl="7" algn="ctr">
              <a:spcBef>
                <a:spcPts val="0"/>
              </a:spcBef>
              <a:buSzPct val="100000"/>
              <a:defRPr sz="6900"/>
            </a:lvl8pPr>
            <a:lvl9pPr lvl="8" algn="ctr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10820400" cy="4024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lang="en-US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lIns="121900" tIns="121900" rIns="121900" bIns="121900" anchor="b" anchorCtr="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lIns="121900" tIns="121900" rIns="121900" bIns="121900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  <a:endParaRPr lang="en-US" sz="13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370925" y="735124"/>
            <a:ext cx="9308100" cy="161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 SYSTEM</a:t>
            </a:r>
            <a:r>
              <a:rPr lang="en-US" sz="3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DESIGN FOR DISTURBANCE REJECTION 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3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ACTIVE VIBRATION CONTROL SYSTEMS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4006950" y="2283025"/>
            <a:ext cx="4178100" cy="349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Alireza Mounesisohi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Committee Chair: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Dr. Saeid Bashash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Committee members: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Fred Barez</a:t>
            </a:r>
            <a:r>
              <a:rPr lang="en-US" sz="1500" i="1">
                <a:latin typeface="Calibri"/>
                <a:ea typeface="Calibri"/>
                <a:cs typeface="Calibri"/>
                <a:sym typeface="Calibri"/>
              </a:rPr>
              <a:t> and</a:t>
            </a:r>
            <a:r>
              <a:rPr lang="en-US" sz="150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Dr. Ali Rahimi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Mechanical Engineering San Jose State University</a:t>
            </a:r>
          </a:p>
          <a:p>
            <a:pPr lvl="0" rtl="0"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Fulfilment of ME295B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5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2017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5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Shape 62"/>
          <p:cNvCxnSpPr/>
          <p:nvPr/>
        </p:nvCxnSpPr>
        <p:spPr>
          <a:xfrm rot="10800000" flipH="1">
            <a:off x="887775" y="2283025"/>
            <a:ext cx="100362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" name="Shape 63"/>
          <p:cNvCxnSpPr/>
          <p:nvPr/>
        </p:nvCxnSpPr>
        <p:spPr>
          <a:xfrm rot="10800000" flipH="1">
            <a:off x="887775" y="735125"/>
            <a:ext cx="100362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4" name="Shape 64"/>
          <p:cNvCxnSpPr/>
          <p:nvPr/>
        </p:nvCxnSpPr>
        <p:spPr>
          <a:xfrm rot="10800000" flipH="1">
            <a:off x="887775" y="6292775"/>
            <a:ext cx="100362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5" name="Shape 65" descr="043014_Primary_Mark_WEB_01.png"/>
          <p:cNvPicPr preferRelativeResize="0"/>
          <p:nvPr/>
        </p:nvPicPr>
        <p:blipFill rotWithShape="1">
          <a:blip r:embed="rId3">
            <a:alphaModFix/>
          </a:blip>
          <a:srcRect t="31168" b="30083"/>
          <a:stretch/>
        </p:blipFill>
        <p:spPr>
          <a:xfrm>
            <a:off x="320750" y="5227225"/>
            <a:ext cx="3144925" cy="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 descr="spartan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75" y="2517049"/>
            <a:ext cx="2645923" cy="27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4057800" cy="779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EXPERIMENTAL SETUP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1145400"/>
            <a:ext cx="4635900" cy="129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15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experimental setup comprises a clamped-clamped beam holder, an aluminum beam, a set of piezo patch actuators, a voltage amplifier, laser sensors and a controller board.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10000"/>
              <a:buFont typeface="Arial"/>
              <a:buNone/>
            </a:pPr>
            <a:endParaRPr sz="20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40" name="Shape 140"/>
          <p:cNvGraphicFramePr/>
          <p:nvPr>
            <p:extLst>
              <p:ext uri="{D42A27DB-BD31-4B8C-83A1-F6EECF244321}">
                <p14:modId xmlns:p14="http://schemas.microsoft.com/office/powerpoint/2010/main" val="622152599"/>
              </p:ext>
            </p:extLst>
          </p:nvPr>
        </p:nvGraphicFramePr>
        <p:xfrm>
          <a:off x="990600" y="3048000"/>
          <a:ext cx="4131150" cy="2592890"/>
        </p:xfrm>
        <a:graphic>
          <a:graphicData uri="http://schemas.openxmlformats.org/drawingml/2006/table">
            <a:tbl>
              <a:tblPr firstRow="1" bandRow="1">
                <a:noFill/>
                <a:tableStyleId>{C68AA1F3-40E1-42CD-B6CC-EC7D36A2CE2E}</a:tableStyleId>
              </a:tblPr>
              <a:tblGrid>
                <a:gridCol w="137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7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3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dirty="0"/>
                        <a:t>DEVICE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/>
                        <a:t>BRAND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1600" b="1">
                          <a:solidFill>
                            <a:schemeClr val="dk1"/>
                          </a:solidFill>
                        </a:rPr>
                        <a:t>SPECs</a:t>
                      </a:r>
                    </a:p>
                  </a:txBody>
                  <a:tcPr marL="91450" marR="91450" marT="45725" marB="45725">
                    <a:lnL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/>
                        <a:t>Control Unit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 dirty="0"/>
                        <a:t>dSPACE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100 kHz sampling rate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1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/>
                        <a:t>Amplifier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 dirty="0"/>
                        <a:t>Piezo Master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Gain is 20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/>
                        <a:t>Laser Sensor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/>
                        <a:t>Keyence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/>
                        <a:t>3.3 kHz sampling rate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/>
                        <a:t>Piezoelectric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/>
                        <a:t>American Piezo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b="1" dirty="0"/>
                        <a:t>-100 to +100 volts </a:t>
                      </a:r>
                    </a:p>
                  </a:txBody>
                  <a:tcPr marL="91450" marR="91450" marT="45725" marB="45725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1" name="Shape 141"/>
          <p:cNvSpPr txBox="1"/>
          <p:nvPr/>
        </p:nvSpPr>
        <p:spPr>
          <a:xfrm>
            <a:off x="5878210" y="5678400"/>
            <a:ext cx="5466900" cy="646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3: Beam, lasers, and piezoelectric actuator’s standing positions in the experimental setup from different angles.</a:t>
            </a:r>
          </a:p>
        </p:txBody>
      </p:sp>
      <p:sp>
        <p:nvSpPr>
          <p:cNvPr id="142" name="Shape 142"/>
          <p:cNvSpPr/>
          <p:nvPr/>
        </p:nvSpPr>
        <p:spPr>
          <a:xfrm>
            <a:off x="0" y="477175"/>
            <a:ext cx="1854995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957" y="1156458"/>
            <a:ext cx="5804142" cy="445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9835032" y="973289"/>
            <a:ext cx="1548000" cy="4689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F180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View</a:t>
            </a:r>
          </a:p>
        </p:txBody>
      </p:sp>
      <p:sp>
        <p:nvSpPr>
          <p:cNvPr id="145" name="Shape 145"/>
          <p:cNvSpPr/>
          <p:nvPr/>
        </p:nvSpPr>
        <p:spPr>
          <a:xfrm>
            <a:off x="9928367" y="2418716"/>
            <a:ext cx="1548000" cy="4689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F180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Lateral View</a:t>
            </a:r>
          </a:p>
        </p:txBody>
      </p:sp>
      <p:sp>
        <p:nvSpPr>
          <p:cNvPr id="146" name="Shape 146"/>
          <p:cNvSpPr/>
          <p:nvPr/>
        </p:nvSpPr>
        <p:spPr>
          <a:xfrm>
            <a:off x="10004178" y="3761462"/>
            <a:ext cx="1472100" cy="487200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8F180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 View</a:t>
            </a:r>
          </a:p>
        </p:txBody>
      </p:sp>
      <p:cxnSp>
        <p:nvCxnSpPr>
          <p:cNvPr id="147" name="Shape 147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8" name="Shape 148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49" name="Shape 149"/>
          <p:cNvSpPr txBox="1">
            <a:spLocks noGrp="1"/>
          </p:cNvSpPr>
          <p:nvPr>
            <p:ph type="ctrTitle" idx="4294967295"/>
          </p:nvPr>
        </p:nvSpPr>
        <p:spPr>
          <a:xfrm>
            <a:off x="846300" y="6360600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45720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887775" y="5717090"/>
            <a:ext cx="4272000" cy="58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1: Devices, brands, and specs of the experimental setup components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8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4057800" cy="779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EXPERIMENTAL SETUP</a:t>
            </a:r>
          </a:p>
        </p:txBody>
      </p:sp>
      <p:sp>
        <p:nvSpPr>
          <p:cNvPr id="7" name="Shape 141"/>
          <p:cNvSpPr txBox="1"/>
          <p:nvPr/>
        </p:nvSpPr>
        <p:spPr>
          <a:xfrm>
            <a:off x="2971800" y="6012341"/>
            <a:ext cx="57912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Fig. 4 Simulink, Control desk, and dSPACE board</a:t>
            </a:r>
          </a:p>
        </p:txBody>
      </p:sp>
      <p:sp>
        <p:nvSpPr>
          <p:cNvPr id="8" name="Shape 142"/>
          <p:cNvSpPr/>
          <p:nvPr/>
        </p:nvSpPr>
        <p:spPr>
          <a:xfrm>
            <a:off x="0" y="477175"/>
            <a:ext cx="1854995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</a:t>
            </a:r>
          </a:p>
        </p:txBody>
      </p:sp>
      <p:cxnSp>
        <p:nvCxnSpPr>
          <p:cNvPr id="13" name="Shape 147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" name="Shape 148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" name="Shape 149"/>
          <p:cNvSpPr txBox="1">
            <a:spLocks/>
          </p:cNvSpPr>
          <p:nvPr/>
        </p:nvSpPr>
        <p:spPr>
          <a:xfrm>
            <a:off x="846300" y="6360600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pPr marL="5486400" indent="457200"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pic>
        <p:nvPicPr>
          <p:cNvPr id="1030" name="Picture 6" descr="https://lh5.googleusercontent.com/TyMHUHACPW5WLBFo-Rjr-sYzwDlLy9QHSV9JsPRlWdsErdETeeVlrGr0BH_tWvRnnrIqiSQ4WtC1YUZ_GC8ndT8SrG10_y9dFOCCKKPhmvsxcql-5HnIIA5uBirDK1Nn3A2SpGV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57" y="762000"/>
            <a:ext cx="8019142" cy="252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4" y="3307848"/>
            <a:ext cx="5060576" cy="2698471"/>
          </a:xfrm>
          <a:prstGeom prst="rect">
            <a:avLst/>
          </a:prstGeom>
        </p:spPr>
      </p:pic>
      <p:pic>
        <p:nvPicPr>
          <p:cNvPr id="1028" name="Picture 4" descr="https://lh6.googleusercontent.com/xl_jjRFVlh4n65QoInfooFO_JYhQeGPc6zdKgQL3EXhVF_zgvRJYi2djKz2w4J9s63dIwZ3HI-PUqzUsYxVNT5Kwi_f1r9iAjENbm3qkCNuXq4rPMAy_m3gtUUGAUDKCJFNqAEo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1" y="3236781"/>
            <a:ext cx="5334000" cy="285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574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887774" y="131725"/>
            <a:ext cx="8256225" cy="48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CHARACTERIZATION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OGY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960" y="1316922"/>
            <a:ext cx="6623425" cy="1570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Shape 171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2" name="Shape 172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73" name="Shape 173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45720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7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5350074" y="5176960"/>
            <a:ext cx="5941200" cy="65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5: 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LTI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system behavior and sine function fitting the steady-state portion of the output</a:t>
            </a:r>
          </a:p>
        </p:txBody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878809" y="2286000"/>
            <a:ext cx="3873600" cy="30583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15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Sinusoidal voltage inputs were given and displacement outputs were collected. </a:t>
            </a:r>
          </a:p>
          <a:p>
            <a:pPr marL="228600" marR="0" lvl="0" indent="-215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15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Using least squares optimization, sine trajectories were fit to noisy output data, and magnitude and phase responses were computed.</a:t>
            </a:r>
          </a:p>
        </p:txBody>
      </p:sp>
      <p:pic>
        <p:nvPicPr>
          <p:cNvPr id="10" name="image94.png"/>
          <p:cNvPicPr/>
          <p:nvPr/>
        </p:nvPicPr>
        <p:blipFill rotWithShape="1">
          <a:blip r:embed="rId4"/>
          <a:srcRect b="33945"/>
          <a:stretch/>
        </p:blipFill>
        <p:spPr bwMode="auto">
          <a:xfrm>
            <a:off x="5784801" y="3095603"/>
            <a:ext cx="5071745" cy="211407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828" y="1588607"/>
            <a:ext cx="7118568" cy="42899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5" name="Shape 195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6" name="Shape 196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45720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9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3217699" y="5872800"/>
            <a:ext cx="5576100" cy="3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6: Bode plot of the data-driven 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frd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object or plant. </a:t>
            </a:r>
          </a:p>
        </p:txBody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838200" y="1055649"/>
            <a:ext cx="9906000" cy="429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270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The obtained frequency response plot within 0-500 Hz.  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887775" y="-21650"/>
            <a:ext cx="4640700" cy="73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CHARACTERIZATION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/>
        </p:nvSpPr>
        <p:spPr>
          <a:xfrm>
            <a:off x="0" y="568995"/>
            <a:ext cx="2207655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</a:p>
        </p:txBody>
      </p:sp>
      <p:cxnSp>
        <p:nvCxnSpPr>
          <p:cNvPr id="205" name="Shape 205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6" name="Shape 206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7" name="Shape 207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11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782" y="1524000"/>
            <a:ext cx="6550117" cy="387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887775" y="763825"/>
            <a:ext cx="4807200" cy="737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Family of Plants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637049" y="5180451"/>
            <a:ext cx="6696475" cy="8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8: Collected Plant frequency response plots by attaching a screw at different locations on the beam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887775" y="1600200"/>
            <a:ext cx="3637200" cy="429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15900" algn="just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To enhance robustness more plants are needed. </a:t>
            </a:r>
          </a:p>
          <a:p>
            <a:pPr marL="228600" marR="0" lvl="0" indent="-215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A family of six different plants are collected by adding a small screws on the beam at different locations. 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r="2200" b="22510"/>
          <a:stretch/>
        </p:blipFill>
        <p:spPr>
          <a:xfrm>
            <a:off x="1007324" y="3429000"/>
            <a:ext cx="3488475" cy="207314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1216143" y="5573776"/>
            <a:ext cx="32016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7: Adding mass to the beam by nuts and screws. 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887775" y="77625"/>
            <a:ext cx="4524900" cy="6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CHARACTERIZATION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280997"/>
              </p:ext>
            </p:extLst>
          </p:nvPr>
        </p:nvGraphicFramePr>
        <p:xfrm>
          <a:off x="344773" y="3332029"/>
          <a:ext cx="5410200" cy="2164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607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2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03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Controller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Describing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Target/Goal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2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Low Pass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Corner-Frequency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High Frequency. </a:t>
                      </a:r>
                      <a:r>
                        <a:rPr lang="en-US" sz="1200" baseline="0" dirty="0"/>
                        <a:t> Attenuation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3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PI-Controller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Proportional and Integral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Low-Freq Loop</a:t>
                      </a:r>
                      <a:r>
                        <a:rPr lang="en-US" sz="1200" baseline="0" dirty="0"/>
                        <a:t> Shaping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21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Cascade of Notch Filters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Frequency, Height, and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Low/Mid-Freq. Error Rejection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4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Beam Plants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Data-Driven-Based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To represent the model of the Beam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Shape 356"/>
          <p:cNvSpPr txBox="1">
            <a:spLocks/>
          </p:cNvSpPr>
          <p:nvPr/>
        </p:nvSpPr>
        <p:spPr>
          <a:xfrm>
            <a:off x="887775" y="-50025"/>
            <a:ext cx="8463900" cy="78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9pPr>
          </a:lstStyle>
          <a:p>
            <a:pPr algn="l"/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Control Configuration</a:t>
            </a:r>
          </a:p>
        </p:txBody>
      </p:sp>
      <p:cxnSp>
        <p:nvCxnSpPr>
          <p:cNvPr id="21" name="Shape 35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" name="Shape 35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" name="Shape 360"/>
          <p:cNvSpPr txBox="1">
            <a:spLocks/>
          </p:cNvSpPr>
          <p:nvPr/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pPr marL="5486400"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23</a:t>
            </a:r>
          </a:p>
        </p:txBody>
      </p:sp>
      <p:sp>
        <p:nvSpPr>
          <p:cNvPr id="24" name="Shape 361"/>
          <p:cNvSpPr txBox="1"/>
          <p:nvPr/>
        </p:nvSpPr>
        <p:spPr>
          <a:xfrm>
            <a:off x="3141711" y="2665399"/>
            <a:ext cx="4325889" cy="424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 9: The Control Configuration and the Plant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88137" y="1342225"/>
            <a:ext cx="1162964" cy="782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830" y="1347379"/>
            <a:ext cx="1101592" cy="79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717" y="1340997"/>
            <a:ext cx="1263628" cy="79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9498" y="1237588"/>
            <a:ext cx="1388652" cy="10124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Arrow: Right 3"/>
          <p:cNvSpPr/>
          <p:nvPr/>
        </p:nvSpPr>
        <p:spPr>
          <a:xfrm>
            <a:off x="3759056" y="1677776"/>
            <a:ext cx="229081" cy="1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/>
          <p:cNvSpPr/>
          <p:nvPr/>
        </p:nvSpPr>
        <p:spPr>
          <a:xfrm>
            <a:off x="5152523" y="1677776"/>
            <a:ext cx="229081" cy="1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/>
          <p:cNvSpPr/>
          <p:nvPr/>
        </p:nvSpPr>
        <p:spPr>
          <a:xfrm>
            <a:off x="6610196" y="1661364"/>
            <a:ext cx="552604" cy="128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/>
          <p:cNvSpPr/>
          <p:nvPr/>
        </p:nvSpPr>
        <p:spPr>
          <a:xfrm>
            <a:off x="2406521" y="1669639"/>
            <a:ext cx="229081" cy="1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/>
          <p:cNvSpPr/>
          <p:nvPr/>
        </p:nvSpPr>
        <p:spPr>
          <a:xfrm>
            <a:off x="8557954" y="1653158"/>
            <a:ext cx="552604" cy="128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5602" y="2152014"/>
            <a:ext cx="144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Low-pass Filter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88137" y="2132774"/>
            <a:ext cx="144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PI-Controller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360407" y="2132773"/>
            <a:ext cx="144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Notch Filters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243717" y="2235094"/>
            <a:ext cx="1211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 Plants</a:t>
            </a:r>
          </a:p>
        </p:txBody>
      </p:sp>
      <p:sp>
        <p:nvSpPr>
          <p:cNvPr id="9" name="Oval 8"/>
          <p:cNvSpPr/>
          <p:nvPr/>
        </p:nvSpPr>
        <p:spPr>
          <a:xfrm>
            <a:off x="1933082" y="1505039"/>
            <a:ext cx="435632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  <a:p>
            <a:pPr algn="ctr"/>
            <a:endParaRPr lang="en-US" dirty="0"/>
          </a:p>
        </p:txBody>
      </p:sp>
      <p:sp>
        <p:nvSpPr>
          <p:cNvPr id="43" name="Arrow: Right 42"/>
          <p:cNvSpPr/>
          <p:nvPr/>
        </p:nvSpPr>
        <p:spPr>
          <a:xfrm>
            <a:off x="1666887" y="1661363"/>
            <a:ext cx="229081" cy="111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81085" y="1562438"/>
            <a:ext cx="427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007011" y="1741482"/>
            <a:ext cx="427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8834256" y="1789503"/>
            <a:ext cx="0" cy="816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834256" y="1746676"/>
            <a:ext cx="45719" cy="837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5400000">
            <a:off x="5489885" y="-819691"/>
            <a:ext cx="51101" cy="67290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Up 53"/>
          <p:cNvSpPr/>
          <p:nvPr/>
        </p:nvSpPr>
        <p:spPr>
          <a:xfrm>
            <a:off x="2079449" y="1995395"/>
            <a:ext cx="87973" cy="5667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183025" y="1569722"/>
            <a:ext cx="489444" cy="31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R(t)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88393" y="1309392"/>
            <a:ext cx="489444" cy="31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E(t)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833709" y="1292617"/>
            <a:ext cx="489444" cy="311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Y(t)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6071650" y="3851677"/>
                <a:ext cx="5908412" cy="701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𝐶𝑜𝑛𝑡𝑟𝑜𝑙𝑙𝑒𝑟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den>
                          </m:f>
                        </m:e>
                      </m:d>
                      <m:nary>
                        <m:naryPr>
                          <m:chr m:val="∏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𝑁𝑖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𝑁𝑖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  <m:sup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  ;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&gt;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50" y="3851677"/>
                <a:ext cx="5908412" cy="7010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/>
          <p:cNvSpPr/>
          <p:nvPr/>
        </p:nvSpPr>
        <p:spPr>
          <a:xfrm>
            <a:off x="1154613" y="5531035"/>
            <a:ext cx="3438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2: Control blocks and the descriptions</a:t>
            </a:r>
          </a:p>
        </p:txBody>
      </p:sp>
    </p:spTree>
    <p:extLst>
      <p:ext uri="{BB962C8B-B14F-4D97-AF65-F5344CB8AC3E}">
        <p14:creationId xmlns:p14="http://schemas.microsoft.com/office/powerpoint/2010/main" val="513612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356"/>
          <p:cNvSpPr txBox="1">
            <a:spLocks/>
          </p:cNvSpPr>
          <p:nvPr/>
        </p:nvSpPr>
        <p:spPr>
          <a:xfrm>
            <a:off x="887775" y="-50025"/>
            <a:ext cx="8463900" cy="78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9pPr>
          </a:lstStyle>
          <a:p>
            <a:pPr algn="l"/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Control Optimization Objectives</a:t>
            </a:r>
          </a:p>
        </p:txBody>
      </p:sp>
      <p:cxnSp>
        <p:nvCxnSpPr>
          <p:cNvPr id="6" name="Shape 35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35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360"/>
          <p:cNvSpPr txBox="1">
            <a:spLocks/>
          </p:cNvSpPr>
          <p:nvPr/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pPr marL="5486400"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23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39287"/>
              </p:ext>
            </p:extLst>
          </p:nvPr>
        </p:nvGraphicFramePr>
        <p:xfrm>
          <a:off x="3886200" y="1828800"/>
          <a:ext cx="4759125" cy="3578632"/>
        </p:xfrm>
        <a:graphic>
          <a:graphicData uri="http://schemas.openxmlformats.org/drawingml/2006/table">
            <a:tbl>
              <a:tblPr firstRow="1" firstCol="1" bandRow="1"/>
              <a:tblGrid>
                <a:gridCol w="1244607">
                  <a:extLst>
                    <a:ext uri="{9D8B030D-6E8A-4147-A177-3AD203B41FA5}">
                      <a16:colId xmlns:a16="http://schemas.microsoft.com/office/drawing/2014/main" val="3468382589"/>
                    </a:ext>
                  </a:extLst>
                </a:gridCol>
                <a:gridCol w="1317944">
                  <a:extLst>
                    <a:ext uri="{9D8B030D-6E8A-4147-A177-3AD203B41FA5}">
                      <a16:colId xmlns:a16="http://schemas.microsoft.com/office/drawing/2014/main" val="1248505168"/>
                    </a:ext>
                  </a:extLst>
                </a:gridCol>
                <a:gridCol w="1317944">
                  <a:extLst>
                    <a:ext uri="{9D8B030D-6E8A-4147-A177-3AD203B41FA5}">
                      <a16:colId xmlns:a16="http://schemas.microsoft.com/office/drawing/2014/main" val="2083437180"/>
                    </a:ext>
                  </a:extLst>
                </a:gridCol>
                <a:gridCol w="878630">
                  <a:extLst>
                    <a:ext uri="{9D8B030D-6E8A-4147-A177-3AD203B41FA5}">
                      <a16:colId xmlns:a16="http://schemas.microsoft.com/office/drawing/2014/main" val="3109081340"/>
                    </a:ext>
                  </a:extLst>
                </a:gridCol>
              </a:tblGrid>
              <a:tr h="59143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Objective Function (f</a:t>
                      </a:r>
                      <a:r>
                        <a:rPr lang="en-US" sz="16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Desired Value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0608695"/>
                  </a:ext>
                </a:extLst>
              </a:tr>
              <a:tr h="41946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Min Gain Margin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3 [dB]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859596"/>
                  </a:ext>
                </a:extLst>
              </a:tr>
              <a:tr h="41946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Min Phase Margin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40[degree]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292383"/>
                  </a:ext>
                </a:extLst>
              </a:tr>
              <a:tr h="43645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Min Bandwidth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4[Hz]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5270769"/>
                  </a:ext>
                </a:extLst>
              </a:tr>
              <a:tr h="41946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Sensitivity TF upper-bound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0-12 Hz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6[dB]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001017"/>
                  </a:ext>
                </a:extLst>
              </a:tr>
              <a:tr h="436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12-500 Hz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2[dB]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1453658"/>
                  </a:ext>
                </a:extLst>
              </a:tr>
              <a:tr h="41946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Open-loop TF upper-bound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0-12 Hz</a:t>
                      </a:r>
                      <a:endParaRPr lang="en-US" sz="2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100[dB]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180536"/>
                  </a:ext>
                </a:extLst>
              </a:tr>
              <a:tr h="436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12-500 Hz</a:t>
                      </a:r>
                      <a:endParaRPr lang="en-US" sz="2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-10[dB]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7595987"/>
                  </a:ext>
                </a:extLst>
              </a:tr>
            </a:tbl>
          </a:graphicData>
        </a:graphic>
      </p:graphicFrame>
      <p:sp>
        <p:nvSpPr>
          <p:cNvPr id="11" name="Shape 289"/>
          <p:cNvSpPr txBox="1"/>
          <p:nvPr/>
        </p:nvSpPr>
        <p:spPr>
          <a:xfrm>
            <a:off x="4114800" y="5602725"/>
            <a:ext cx="46170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3: the desired stability margins and op and sensitivity of the controller objectives and their weights.</a:t>
            </a:r>
          </a:p>
          <a:p>
            <a:pPr lvl="0" algn="ctr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1938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636487" y="905938"/>
                <a:ext cx="3001976" cy="1290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7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sz="17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func>
                              <m:funcPr>
                                <m:ctrlPr>
                                  <a:rPr lang="en-US" sz="1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17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7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minimize</m:t>
                                    </m:r>
                                  </m:e>
                                  <m:lim>
                                    <m:r>
                                      <a:rPr lang="en-US" sz="17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17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7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17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𝑡𝑜𝑡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sz="1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1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700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1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𝐶𝑁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17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17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700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b="1" i="1"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</m:d>
                              </m:e>
                            </m:nary>
                          </m:e>
                        </m:mr>
                        <m:mr>
                          <m:e>
                            <m:r>
                              <a:rPr lang="en-US" sz="1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7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. </m:t>
                            </m:r>
                            <m:r>
                              <a:rPr lang="en-US" sz="170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7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.   </m:t>
                            </m:r>
                            <m:sSub>
                              <m:sSubPr>
                                <m:ctrlPr>
                                  <a:rPr lang="en-US" sz="1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𝑚𝑖𝑛</m:t>
                                </m:r>
                              </m:sub>
                            </m:sSub>
                            <m:r>
                              <a:rPr lang="en-US" sz="17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≤ </m:t>
                            </m:r>
                            <m:r>
                              <a:rPr lang="en-US" sz="17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sz="17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≤ </m:t>
                            </m:r>
                            <m:sSub>
                              <m:sSubPr>
                                <m:ctrlPr>
                                  <a:rPr lang="en-US" sz="1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7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b>
                                <m:r>
                                  <a:rPr lang="en-US" sz="1700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a:rPr lang="en-US" sz="170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en-US" sz="17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487" y="905938"/>
                <a:ext cx="3001976" cy="12909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454199" y="2243470"/>
                <a:ext cx="5366551" cy="10499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sz="160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6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600" b="1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  <m:r>
                                            <a:rPr lang="en-US" sz="160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6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160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1600" i="1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1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1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)≥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&amp;     </m:t>
                              </m:r>
                              <m:r>
                                <a:rPr lang="en-US" sz="16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</m:d>
                                  <m:r>
                                    <a:rPr lang="en-US" sz="1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160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   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d>
                              <m:r>
                                <a:rPr lang="en-US" sz="160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160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199" y="2243470"/>
                <a:ext cx="5366551" cy="10499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2418291" y="1242957"/>
            <a:ext cx="18149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dirty="0"/>
              <a:t>Control Objective: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33889" y="2599176"/>
            <a:ext cx="17684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dirty="0"/>
              <a:t>Penalty Function: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79039" y="4262901"/>
            <a:ext cx="10390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600" dirty="0"/>
              <a:t>Example: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719" y="3387953"/>
            <a:ext cx="4845997" cy="27226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610600" y="2407531"/>
            <a:ext cx="2333588" cy="123110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1200" i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q</a:t>
            </a:r>
            <a:r>
              <a:rPr lang="en-US" sz="12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:   Control parameter vector</a:t>
            </a:r>
          </a:p>
          <a:p>
            <a:pPr>
              <a:buNone/>
            </a:pPr>
            <a:r>
              <a:rPr lang="en-US" sz="1200" i="1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en-US" sz="1200" i="1" baseline="-250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k</a:t>
            </a:r>
            <a:r>
              <a:rPr lang="en-US" sz="12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:   Control obj. (Gain margin, </a:t>
            </a:r>
            <a:r>
              <a:rPr lang="en-US" sz="12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etc</a:t>
            </a:r>
            <a:r>
              <a:rPr lang="en-US" sz="12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)</a:t>
            </a:r>
          </a:p>
          <a:p>
            <a:pPr>
              <a:buNone/>
            </a:pPr>
            <a:r>
              <a:rPr lang="en-US" sz="1200" i="1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F</a:t>
            </a:r>
            <a:r>
              <a:rPr lang="en-US" sz="1200" i="1" baseline="-250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k,d</a:t>
            </a:r>
            <a:r>
              <a:rPr lang="en-US" sz="12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: Desired objective value</a:t>
            </a:r>
          </a:p>
          <a:p>
            <a:pPr>
              <a:buNone/>
            </a:pPr>
            <a:r>
              <a:rPr lang="en-US" sz="1200" i="1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w</a:t>
            </a:r>
            <a:r>
              <a:rPr lang="en-US" sz="1200" i="1" baseline="-25000" dirty="0" err="1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k</a:t>
            </a:r>
            <a:r>
              <a:rPr lang="en-US" sz="12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:  Objective weight</a:t>
            </a:r>
          </a:p>
          <a:p>
            <a:pPr>
              <a:buNone/>
            </a:pPr>
            <a:r>
              <a:rPr lang="el-GR" sz="1200" i="1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ϵ</a:t>
            </a:r>
            <a:r>
              <a:rPr lang="en-US" sz="1200" dirty="0">
                <a:solidFill>
                  <a:srgbClr val="002060"/>
                </a:solidFill>
                <a:latin typeface="Calibri" pitchFamily="34" charset="0"/>
                <a:cs typeface="Calibri" pitchFamily="34" charset="0"/>
              </a:rPr>
              <a:t>:     Small positive gain</a:t>
            </a:r>
            <a:endParaRPr lang="en-US" sz="1200" baseline="-25000" dirty="0">
              <a:solidFill>
                <a:srgbClr val="002060"/>
              </a:solidFill>
              <a:latin typeface="Calibri" pitchFamily="34" charset="0"/>
              <a:cs typeface="Calibri" pitchFamily="34" charset="0"/>
            </a:endParaRPr>
          </a:p>
          <a:p>
            <a:endParaRPr lang="en-US" sz="1400" dirty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34782" y="3714410"/>
            <a:ext cx="118259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300" dirty="0">
                <a:solidFill>
                  <a:srgbClr val="FF0000"/>
                </a:solidFill>
              </a:rPr>
              <a:t>Quadratic penalty</a:t>
            </a:r>
          </a:p>
        </p:txBody>
      </p:sp>
      <p:sp>
        <p:nvSpPr>
          <p:cNvPr id="4" name="Rectangle 3"/>
          <p:cNvSpPr/>
          <p:nvPr/>
        </p:nvSpPr>
        <p:spPr>
          <a:xfrm>
            <a:off x="6477000" y="4961210"/>
            <a:ext cx="1306768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1300" dirty="0">
                <a:solidFill>
                  <a:srgbClr val="00B050"/>
                </a:solidFill>
              </a:rPr>
              <a:t>Small incentive</a:t>
            </a:r>
          </a:p>
        </p:txBody>
      </p:sp>
      <p:sp>
        <p:nvSpPr>
          <p:cNvPr id="13" name="Shape 356"/>
          <p:cNvSpPr txBox="1">
            <a:spLocks/>
          </p:cNvSpPr>
          <p:nvPr/>
        </p:nvSpPr>
        <p:spPr>
          <a:xfrm>
            <a:off x="887775" y="-50025"/>
            <a:ext cx="8463900" cy="78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9pPr>
          </a:lstStyle>
          <a:p>
            <a:pPr algn="l"/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Control Optimization</a:t>
            </a:r>
          </a:p>
        </p:txBody>
      </p:sp>
      <p:cxnSp>
        <p:nvCxnSpPr>
          <p:cNvPr id="16" name="Shape 35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7" name="Shape 35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360"/>
          <p:cNvSpPr txBox="1">
            <a:spLocks/>
          </p:cNvSpPr>
          <p:nvPr/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pPr marL="5486400"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23</a:t>
            </a:r>
          </a:p>
        </p:txBody>
      </p:sp>
      <p:sp>
        <p:nvSpPr>
          <p:cNvPr id="19" name="Shape 361"/>
          <p:cNvSpPr txBox="1"/>
          <p:nvPr/>
        </p:nvSpPr>
        <p:spPr>
          <a:xfrm>
            <a:off x="2511167" y="6023777"/>
            <a:ext cx="6353100" cy="5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14 : The graph of quadratic penalty function. </a:t>
            </a:r>
          </a:p>
          <a:p>
            <a:pPr lvl="0" algn="ctr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9212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00200" y="533400"/>
            <a:ext cx="6314529" cy="2277244"/>
          </a:xfrm>
        </p:spPr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Optimization is based on a neighborhood search algorithm.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Converges to local minimum (requires a good initial design).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Optimization variables are constrained using the same quadratic penalty function with the following lower/upper bounds: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721112"/>
              </p:ext>
            </p:extLst>
          </p:nvPr>
        </p:nvGraphicFramePr>
        <p:xfrm>
          <a:off x="2877475" y="3060139"/>
          <a:ext cx="5903650" cy="2100565"/>
        </p:xfrm>
        <a:graphic>
          <a:graphicData uri="http://schemas.openxmlformats.org/drawingml/2006/table">
            <a:tbl>
              <a:tblPr firstRow="1" firstCol="1" bandRow="1">
                <a:tableStyleId>{8799B23B-EC83-4686-B30A-512413B5E67A}</a:tableStyleId>
              </a:tblPr>
              <a:tblGrid>
                <a:gridCol w="300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9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Optimization Variable 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Lower Bound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Upper Bound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Kp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1e6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Ki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1e6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1111232"/>
                  </a:ext>
                </a:extLst>
              </a:tr>
              <a:tr h="3012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 [Hz]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3236414"/>
                  </a:ext>
                </a:extLst>
              </a:tr>
              <a:tr h="3012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Notch Filter Freq [Hz]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500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4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Notch Filter Width [Hz]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4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Notch Filter Depth [dB]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 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35 </a:t>
                      </a:r>
                      <a:endParaRPr lang="en-US" sz="13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Shape 356"/>
          <p:cNvSpPr txBox="1">
            <a:spLocks/>
          </p:cNvSpPr>
          <p:nvPr/>
        </p:nvSpPr>
        <p:spPr>
          <a:xfrm>
            <a:off x="887775" y="-50025"/>
            <a:ext cx="8463900" cy="786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1800">
                <a:solidFill>
                  <a:schemeClr val="dk1"/>
                </a:solidFill>
              </a:defRPr>
            </a:lvl9pPr>
          </a:lstStyle>
          <a:p>
            <a:pPr algn="l"/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Optimization Logic</a:t>
            </a:r>
          </a:p>
        </p:txBody>
      </p:sp>
      <p:cxnSp>
        <p:nvCxnSpPr>
          <p:cNvPr id="6" name="Shape 35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35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360"/>
          <p:cNvSpPr txBox="1">
            <a:spLocks/>
          </p:cNvSpPr>
          <p:nvPr/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pPr marL="5486400"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23</a:t>
            </a:r>
          </a:p>
        </p:txBody>
      </p:sp>
      <p:sp>
        <p:nvSpPr>
          <p:cNvPr id="9" name="Shape 361"/>
          <p:cNvSpPr txBox="1"/>
          <p:nvPr/>
        </p:nvSpPr>
        <p:spPr>
          <a:xfrm>
            <a:off x="2667000" y="5410200"/>
            <a:ext cx="6324600" cy="30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4: The lower bound and upper bound of the parameters for optimization. </a:t>
            </a:r>
          </a:p>
          <a:p>
            <a:pPr lvl="0" algn="ctr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213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209006" y="333608"/>
            <a:ext cx="1366270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RESULTS</a:t>
            </a:r>
          </a:p>
        </p:txBody>
      </p:sp>
      <p:cxnSp>
        <p:nvCxnSpPr>
          <p:cNvPr id="263" name="Shape 263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4" name="Shape 264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65" name="Shape 265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15</a:t>
            </a:r>
          </a:p>
        </p:txBody>
      </p:sp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1001550" y="125100"/>
            <a:ext cx="8523450" cy="71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SENSITIVITY TF FOR THE HAND TUNED CONTROLLER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3633362" y="5709550"/>
            <a:ext cx="5008200" cy="7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10: Closed-loop transfer function for all the plants.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962025"/>
            <a:ext cx="8267700" cy="4933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839300" y="0"/>
            <a:ext cx="6472800" cy="779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PERSONAL BACKGROUND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887775" y="1191975"/>
            <a:ext cx="10499400" cy="5164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Bachelor of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Science: Mechanical Engineering- Iran University of Science and Technology (2010-2014)</a:t>
            </a:r>
          </a:p>
          <a:p>
            <a: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Senior project on Carbon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Nanotubes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(CNTs), </a:t>
            </a:r>
          </a:p>
          <a:p>
            <a:pPr marR="0"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inite element analysis,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programming, and optimizing through Matlab.                                                                                       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lvl="0" indent="0" algn="just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Master of Mechanical Engineering - San Jose State University (2016- EGD: May 2017)</a:t>
            </a:r>
          </a:p>
          <a:p>
            <a:pPr marL="685800" marR="0" lvl="1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Design and Graphics course Teaching Assistant</a:t>
            </a:r>
          </a:p>
          <a:p>
            <a:pPr marL="685800" marR="0" lvl="1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</a:pPr>
            <a:r>
              <a:rPr lang="en-US" sz="200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Systems Laboratory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Research Assistant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Admitted to the doctoral program at UC Davis department of Mechanical Engineering (Fall 2017)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-174172" y="458597"/>
            <a:ext cx="3762103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5" name="Shape 75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6" name="Shape 76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marR="0" lvl="0" indent="457200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</a:t>
            </a:r>
          </a:p>
        </p:txBody>
      </p:sp>
      <p:pic>
        <p:nvPicPr>
          <p:cNvPr id="77" name="Shape 77" descr="ucdavis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2099" y="4800799"/>
            <a:ext cx="1563930" cy="4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Shape 272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3" name="Shape 273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74" name="Shape 274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16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925" y="872175"/>
            <a:ext cx="8232450" cy="49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>
            <a:spLocks noGrp="1"/>
          </p:cNvSpPr>
          <p:nvPr>
            <p:ph type="title"/>
          </p:nvPr>
        </p:nvSpPr>
        <p:spPr>
          <a:xfrm>
            <a:off x="887775" y="46625"/>
            <a:ext cx="9132600" cy="71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GM, PM, AND  BW OF THE HAND TUNED CONTROLLER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093225" y="5843475"/>
            <a:ext cx="6088500" cy="51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11: Sorted GM, PM, and BW,  for all the open-loops’ transfer functions.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550" y="1215274"/>
            <a:ext cx="9168900" cy="4930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Shape 295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6" name="Shape 296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7" name="Shape 297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18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887775" y="46625"/>
            <a:ext cx="5187900" cy="71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OPTIMIZATION ALGORITHM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748350" y="4802675"/>
            <a:ext cx="4695300" cy="7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12: The optimization flow-chart.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887775" y="-50975"/>
            <a:ext cx="10632600" cy="9144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SENSITIVITY TF FOR THE OPTIMIZED CONTROLLER PARAMETERS 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898" y="810524"/>
            <a:ext cx="8563677" cy="5076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Shape 31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9" name="Shape 31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0" name="Shape 320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20</a:t>
            </a:r>
          </a:p>
        </p:txBody>
      </p:sp>
      <p:sp>
        <p:nvSpPr>
          <p:cNvPr id="321" name="Shape 321"/>
          <p:cNvSpPr txBox="1"/>
          <p:nvPr/>
        </p:nvSpPr>
        <p:spPr>
          <a:xfrm>
            <a:off x="3737575" y="5939650"/>
            <a:ext cx="5778300" cy="5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13: The sensitivity transfer function after control optimization</a:t>
            </a:r>
          </a:p>
          <a:p>
            <a:pPr lvl="0" algn="ctr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78377" y="438110"/>
            <a:ext cx="1782860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DISCUSSION</a:t>
            </a: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491" y="914399"/>
            <a:ext cx="9028033" cy="501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Shape 32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29" name="Shape 32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0" name="Shape 330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21</a:t>
            </a:r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821175" y="0"/>
            <a:ext cx="10632600" cy="9144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OPEN-LOOP TF FOR THE OPTIMIZED CONTROLLER PARAMETERS 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3248325" y="5841075"/>
            <a:ext cx="5778300" cy="5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14: The open-loop  transfer function after control optimization</a:t>
            </a:r>
          </a:p>
          <a:p>
            <a:pPr lvl="0" algn="ctr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941" y="1494637"/>
            <a:ext cx="7306633" cy="43066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8" name="Shape 33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39" name="Shape 33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22</a:t>
            </a:r>
          </a:p>
        </p:txBody>
      </p:sp>
      <p:sp>
        <p:nvSpPr>
          <p:cNvPr id="341" name="Shape 341"/>
          <p:cNvSpPr txBox="1">
            <a:spLocks noGrp="1"/>
          </p:cNvSpPr>
          <p:nvPr>
            <p:ph type="title"/>
          </p:nvPr>
        </p:nvSpPr>
        <p:spPr>
          <a:xfrm>
            <a:off x="887775" y="-156800"/>
            <a:ext cx="10632600" cy="9144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GM, PM, AND BW FOR THE OPTIMIZED CONTROLLER PARAMETERS 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3027525" y="5841075"/>
            <a:ext cx="6353100" cy="5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15: The GM, PM, and BW values before and after control optimization</a:t>
            </a:r>
          </a:p>
          <a:p>
            <a:pPr lvl="0" algn="ctr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8167025" y="2147000"/>
            <a:ext cx="1146900" cy="306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Optimized 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x="3505200" y="3371452"/>
            <a:ext cx="1483659" cy="3251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Manual-Tuned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x="4645350" y="2089074"/>
            <a:ext cx="1450650" cy="3645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manual-Tuned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7402437" y="4786400"/>
            <a:ext cx="1529175" cy="306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/>
              <a:t>Manual-Tuned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7900575" y="3365612"/>
            <a:ext cx="1146900" cy="306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Optimized </a:t>
            </a:r>
          </a:p>
        </p:txBody>
      </p:sp>
      <p:sp>
        <p:nvSpPr>
          <p:cNvPr id="348" name="Shape 348"/>
          <p:cNvSpPr txBox="1"/>
          <p:nvPr/>
        </p:nvSpPr>
        <p:spPr>
          <a:xfrm>
            <a:off x="3961850" y="4939700"/>
            <a:ext cx="1146900" cy="306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/>
              <a:t>Optimized 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9649850" y="1706775"/>
            <a:ext cx="0" cy="845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0" name="Shape 350"/>
          <p:cNvCxnSpPr/>
          <p:nvPr/>
        </p:nvCxnSpPr>
        <p:spPr>
          <a:xfrm>
            <a:off x="6313525" y="4454687"/>
            <a:ext cx="0" cy="845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1" name="Shape 351"/>
          <p:cNvCxnSpPr/>
          <p:nvPr/>
        </p:nvCxnSpPr>
        <p:spPr>
          <a:xfrm>
            <a:off x="4332575" y="3099275"/>
            <a:ext cx="0" cy="845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756425" y="-87300"/>
            <a:ext cx="9980700" cy="9306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marL="228600" lvl="0" indent="-69850" algn="l" rtl="0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TRAJECTORY TRACKING SINUSOIDAL INPUT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950" y="897012"/>
            <a:ext cx="9244099" cy="4828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Shape 36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9" name="Shape 36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0" name="Shape 370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24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2650525" y="5760175"/>
            <a:ext cx="7512300" cy="49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16: The sinusoidal response trajectory tracking. </a:t>
            </a:r>
          </a:p>
          <a:p>
            <a:pPr lvl="0" algn="ctr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130782"/>
            <a:ext cx="5665426" cy="4348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rrow: Right 1"/>
          <p:cNvSpPr/>
          <p:nvPr/>
        </p:nvSpPr>
        <p:spPr>
          <a:xfrm rot="16200000">
            <a:off x="83086" y="3879316"/>
            <a:ext cx="2196032" cy="761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02438" y="2666999"/>
            <a:ext cx="299225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887775" y="102425"/>
            <a:ext cx="4782900" cy="6552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marL="228600" lvl="0" indent="-69850" algn="l" rtl="0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DISTURBANCE REJECTION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9" name="Shape 37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0" name="Shape 380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25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2993912" y="5818275"/>
            <a:ext cx="6287100" cy="58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17: Disturbance Rejection presentation  for controller is  off and on.</a:t>
            </a: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171847"/>
            <a:ext cx="9144000" cy="46699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887775" y="0"/>
            <a:ext cx="5116500" cy="8604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marL="228600" lvl="0" indent="-69850" algn="l" rtl="0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DISTURBANCE REJECTION</a:t>
            </a:r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525" y="1016562"/>
            <a:ext cx="9492959" cy="48364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Shape 389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90" name="Shape 390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1" name="Shape 391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26</a:t>
            </a:r>
          </a:p>
        </p:txBody>
      </p:sp>
      <p:sp>
        <p:nvSpPr>
          <p:cNvPr id="392" name="Shape 392"/>
          <p:cNvSpPr txBox="1"/>
          <p:nvPr/>
        </p:nvSpPr>
        <p:spPr>
          <a:xfrm>
            <a:off x="2483312" y="5856825"/>
            <a:ext cx="6287100" cy="58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18: Disturbance Rejection presentation  for controller is  off and on.</a:t>
            </a:r>
          </a:p>
        </p:txBody>
      </p:sp>
      <p:pic>
        <p:nvPicPr>
          <p:cNvPr id="8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312" y="1597025"/>
            <a:ext cx="5665426" cy="43487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rrow: Right 8"/>
          <p:cNvSpPr/>
          <p:nvPr/>
        </p:nvSpPr>
        <p:spPr>
          <a:xfrm rot="16200000">
            <a:off x="464085" y="4380028"/>
            <a:ext cx="2196032" cy="761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31806" y="3167712"/>
            <a:ext cx="299225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>
            <a:spLocks noGrp="1"/>
          </p:cNvSpPr>
          <p:nvPr>
            <p:ph type="title"/>
          </p:nvPr>
        </p:nvSpPr>
        <p:spPr>
          <a:xfrm>
            <a:off x="778125" y="-180087"/>
            <a:ext cx="5236500" cy="12930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marL="228600" lvl="0" indent="-69850" algn="l" rtl="0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DISTURBANCE REJECTION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460" y="1015299"/>
            <a:ext cx="10035074" cy="501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Shape 399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0" name="Shape 400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01" name="Shape 401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27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3279725" y="5725575"/>
            <a:ext cx="6729900" cy="7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19: Disturbance Rejection presentation for controller is  off and on.</a:t>
            </a:r>
          </a:p>
        </p:txBody>
      </p:sp>
      <p:pic>
        <p:nvPicPr>
          <p:cNvPr id="8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933755"/>
            <a:ext cx="5665426" cy="434877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Arrow: Right 8"/>
          <p:cNvSpPr/>
          <p:nvPr/>
        </p:nvSpPr>
        <p:spPr>
          <a:xfrm rot="16200000">
            <a:off x="611278" y="4515681"/>
            <a:ext cx="2551318" cy="4571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87775" y="3064937"/>
            <a:ext cx="299225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654375" y="-4"/>
            <a:ext cx="5372400" cy="869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marL="228600" lvl="0" indent="-69850" algn="l" rtl="0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DISTURBANCE REJECTION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28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3279725" y="5725575"/>
            <a:ext cx="6729900" cy="7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20: Disturbance Rejection presentation for controller is  off and on.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772" y="1025874"/>
            <a:ext cx="9137398" cy="48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349" y="1735641"/>
            <a:ext cx="5665426" cy="4348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Right 9"/>
          <p:cNvSpPr/>
          <p:nvPr/>
        </p:nvSpPr>
        <p:spPr>
          <a:xfrm rot="16200000">
            <a:off x="245326" y="4021877"/>
            <a:ext cx="3090751" cy="7619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50947" y="2362201"/>
            <a:ext cx="299225" cy="3048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87775" y="-93000"/>
            <a:ext cx="4196700" cy="9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PRESENTATION OUTLINE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887775" y="1026850"/>
            <a:ext cx="10820400" cy="463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i="0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Introduction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and literature review</a:t>
            </a:r>
            <a:endParaRPr lang="en-US" sz="2400" i="0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Project objective</a:t>
            </a:r>
          </a:p>
          <a:p>
            <a:pPr marL="2286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Methodology</a:t>
            </a:r>
          </a:p>
          <a:p>
            <a:pPr lvl="1" indent="-254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Experimental development</a:t>
            </a:r>
          </a:p>
          <a:p>
            <a:pPr lvl="1" indent="-254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Plant characterization</a:t>
            </a:r>
          </a:p>
          <a:p>
            <a:pPr lvl="1" indent="-254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Control design</a:t>
            </a:r>
          </a:p>
          <a:p>
            <a:pPr lvl="1" indent="-2540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alibri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Controller optimization</a:t>
            </a:r>
          </a:p>
          <a:p>
            <a:pPr marL="2286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i="0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Results and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 i="0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iscussion</a:t>
            </a:r>
          </a:p>
          <a:p>
            <a:pPr marL="228600" marR="0" lvl="0" indent="-2540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4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cxnSp>
        <p:nvCxnSpPr>
          <p:cNvPr id="84" name="Shape 84"/>
          <p:cNvCxnSpPr/>
          <p:nvPr/>
        </p:nvCxnSpPr>
        <p:spPr>
          <a:xfrm>
            <a:off x="887775" y="736625"/>
            <a:ext cx="104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5" name="Shape 85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6" name="Shape 86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45720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887774" y="49500"/>
            <a:ext cx="5208225" cy="6276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SUMMARY AND CONCLUSION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887774" y="817149"/>
            <a:ext cx="10618500" cy="5420676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44450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 experimental setup was developed comprising piezoelectric actuators and a laser sensor. </a:t>
            </a:r>
          </a:p>
          <a:p>
            <a:pPr marL="457200" lvl="0" indent="-355600" algn="just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</a:pPr>
            <a:r>
              <a:rPr lang="en-US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frequency response data was provided through the data acquisition and behavior of </a:t>
            </a:r>
            <a:r>
              <a:rPr lang="en-US" sz="2000" dirty="0" err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LTI</a:t>
            </a:r>
            <a:r>
              <a:rPr lang="en-US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457200" lvl="0" indent="-355600" algn="just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</a:pPr>
            <a:r>
              <a:rPr lang="en-US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data-driven controller is designed in the s-domain and then transferred into the z-domain. </a:t>
            </a:r>
          </a:p>
          <a:p>
            <a:pPr marL="457200" lvl="0" indent="-355600" algn="just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</a:pPr>
            <a:r>
              <a:rPr lang="en-US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controller was optimized using Nelder-Mead search neighborhood to satisfies the control design targets such as closed-loop margins, open-loop, and sensitivity overall shaping. </a:t>
            </a:r>
          </a:p>
          <a:p>
            <a:pPr marL="457200" lvl="0" indent="-355600" algn="just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</a:pPr>
            <a:r>
              <a:rPr lang="en-US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Final controller was implemented and the effectiveness of the method is evaluated .</a:t>
            </a:r>
          </a:p>
          <a:p>
            <a:pPr marL="457200" indent="-3556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Calibri"/>
              <a:buChar char="•"/>
            </a:pPr>
            <a:r>
              <a:rPr lang="en-US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results of the disturbance rejection and trajectory following are matched with the sensitivity frequency response data. </a:t>
            </a:r>
          </a:p>
          <a:p>
            <a:pPr marL="457200" lvl="0" indent="-355600" algn="just" rtl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</a:pPr>
            <a:endParaRPr lang="en-US" sz="2000" dirty="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0" name="Shape 420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21" name="Shape 421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2" name="Shape 422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29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0" y="568995"/>
            <a:ext cx="22077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</a:p>
        </p:txBody>
      </p:sp>
      <p:cxnSp>
        <p:nvCxnSpPr>
          <p:cNvPr id="428" name="Shape 42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29" name="Shape 42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30" name="Shape 430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30</a:t>
            </a:r>
          </a:p>
        </p:txBody>
      </p:sp>
      <p:sp>
        <p:nvSpPr>
          <p:cNvPr id="431" name="Shape 431"/>
          <p:cNvSpPr txBox="1">
            <a:spLocks noGrp="1"/>
          </p:cNvSpPr>
          <p:nvPr>
            <p:ph type="title"/>
          </p:nvPr>
        </p:nvSpPr>
        <p:spPr>
          <a:xfrm>
            <a:off x="887775" y="763825"/>
            <a:ext cx="5952300" cy="12930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PLANT CHARACTERIZATION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Using Finite Element Analysis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5552362" y="2481175"/>
            <a:ext cx="6016200" cy="8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1-2: The front view of the experiment beam (partially view)</a:t>
            </a:r>
            <a:b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514100" y="5825975"/>
            <a:ext cx="47472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Figure 1-1- Top view of the experiment beam from end to end. </a:t>
            </a:r>
            <a:b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887775" y="1987950"/>
            <a:ext cx="3637200" cy="2399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15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Model the Clamped-Clamped Beam in Creo , a CAD software.   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00" y="3400225"/>
            <a:ext cx="4747275" cy="219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625" y="969200"/>
            <a:ext cx="5419725" cy="136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5850575" y="5600825"/>
            <a:ext cx="5419800" cy="8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1-3: The isometric view of the beam integrated with the piezo actuators and the holes.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950" y="3165875"/>
            <a:ext cx="5419725" cy="259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887775" y="140625"/>
            <a:ext cx="2011500" cy="5898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APPENDIX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/>
        </p:nvSpPr>
        <p:spPr>
          <a:xfrm>
            <a:off x="0" y="568995"/>
            <a:ext cx="22077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</a:p>
        </p:txBody>
      </p:sp>
      <p:cxnSp>
        <p:nvCxnSpPr>
          <p:cNvPr id="445" name="Shape 445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46" name="Shape 446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47" name="Shape 447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31</a:t>
            </a:r>
          </a:p>
        </p:txBody>
      </p:sp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657550" y="969150"/>
            <a:ext cx="8939100" cy="5811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PLANT CHARACTERIZATION, Ansys Harmonic Response </a:t>
            </a:r>
          </a:p>
          <a:p>
            <a:pPr lvl="0" algn="l" rtl="0">
              <a:spcBef>
                <a:spcPts val="0"/>
              </a:spcBef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4524400" y="2927325"/>
            <a:ext cx="12054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Mode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1051800" y="5795262"/>
            <a:ext cx="82824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1-4: Showing Ansys modal analysis results in the first five modes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9175" y="969200"/>
            <a:ext cx="2047875" cy="5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175" y="1550225"/>
            <a:ext cx="3819901" cy="20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Shape 4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100" y="1550225"/>
            <a:ext cx="3696073" cy="2031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Shape 454"/>
          <p:cNvSpPr txBox="1"/>
          <p:nvPr/>
        </p:nvSpPr>
        <p:spPr>
          <a:xfrm>
            <a:off x="646452" y="3015725"/>
            <a:ext cx="21471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Mode 13.614 Hz</a:t>
            </a:r>
          </a:p>
        </p:txBody>
      </p:sp>
      <p:pic>
        <p:nvPicPr>
          <p:cNvPr id="455" name="Shape 4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6075" y="1550250"/>
            <a:ext cx="3583448" cy="19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/>
        </p:nvSpPr>
        <p:spPr>
          <a:xfrm>
            <a:off x="4419999" y="3060275"/>
            <a:ext cx="21471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 Mode 38.546 Hz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8257999" y="3015725"/>
            <a:ext cx="18456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 Mode 79.789 Hz</a:t>
            </a:r>
          </a:p>
        </p:txBody>
      </p:sp>
      <p:pic>
        <p:nvPicPr>
          <p:cNvPr id="458" name="Shape 4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100" y="3723375"/>
            <a:ext cx="3819898" cy="198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 txBox="1"/>
          <p:nvPr/>
        </p:nvSpPr>
        <p:spPr>
          <a:xfrm>
            <a:off x="646450" y="5162950"/>
            <a:ext cx="21471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Fourth Mode 128.95 Hz</a:t>
            </a:r>
          </a:p>
        </p:txBody>
      </p:sp>
      <p:pic>
        <p:nvPicPr>
          <p:cNvPr id="460" name="Shape 4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0000" y="3723375"/>
            <a:ext cx="3819901" cy="19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Shape 461"/>
          <p:cNvSpPr txBox="1"/>
          <p:nvPr/>
        </p:nvSpPr>
        <p:spPr>
          <a:xfrm>
            <a:off x="4570749" y="5162950"/>
            <a:ext cx="18456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Fifth Mode 202.25 Hz</a:t>
            </a:r>
          </a:p>
        </p:txBody>
      </p:sp>
      <p:graphicFrame>
        <p:nvGraphicFramePr>
          <p:cNvPr id="462" name="Shape 462"/>
          <p:cNvGraphicFramePr/>
          <p:nvPr/>
        </p:nvGraphicFramePr>
        <p:xfrm>
          <a:off x="8907612" y="3955537"/>
          <a:ext cx="2376925" cy="1704725"/>
        </p:xfrm>
        <a:graphic>
          <a:graphicData uri="http://schemas.openxmlformats.org/drawingml/2006/table">
            <a:tbl>
              <a:tblPr>
                <a:noFill/>
                <a:tableStyleId>{7ED61D88-8238-4D20-BCFA-DB07F9DBF245}</a:tableStyleId>
              </a:tblPr>
              <a:tblGrid>
                <a:gridCol w="167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1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The experimental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Ansys</a:t>
                      </a:r>
                    </a:p>
                  </a:txBody>
                  <a:tcPr marL="91425" marR="91425" marT="91425" marB="914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1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14 Hz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14 Hz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44 Hz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39 Hz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15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113 Hz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80 Hz</a:t>
                      </a:r>
                    </a:p>
                  </a:txBody>
                  <a:tcPr marL="91425" marR="91425" marT="91425" marB="91425"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887775" y="146825"/>
            <a:ext cx="2011500" cy="5898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APPENDIX 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8468250" y="5773375"/>
            <a:ext cx="3278400" cy="4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Table5: The natural frequency comparing the experimental and Ansys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>
            <a:spLocks noGrp="1"/>
          </p:cNvSpPr>
          <p:nvPr>
            <p:ph type="title"/>
          </p:nvPr>
        </p:nvSpPr>
        <p:spPr>
          <a:xfrm>
            <a:off x="1353800" y="2071822"/>
            <a:ext cx="8610600" cy="1292999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Thank you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8928"/>
              </p:ext>
            </p:extLst>
          </p:nvPr>
        </p:nvGraphicFramePr>
        <p:xfrm>
          <a:off x="3581400" y="2362200"/>
          <a:ext cx="4800601" cy="3555281"/>
        </p:xfrm>
        <a:graphic>
          <a:graphicData uri="http://schemas.openxmlformats.org/drawingml/2006/table">
            <a:tbl>
              <a:tblPr firstRow="1" firstCol="1" bandRow="1"/>
              <a:tblGrid>
                <a:gridCol w="1149439">
                  <a:extLst>
                    <a:ext uri="{9D8B030D-6E8A-4147-A177-3AD203B41FA5}">
                      <a16:colId xmlns:a16="http://schemas.microsoft.com/office/drawing/2014/main" val="2070388399"/>
                    </a:ext>
                  </a:extLst>
                </a:gridCol>
                <a:gridCol w="1825581">
                  <a:extLst>
                    <a:ext uri="{9D8B030D-6E8A-4147-A177-3AD203B41FA5}">
                      <a16:colId xmlns:a16="http://schemas.microsoft.com/office/drawing/2014/main" val="2705206211"/>
                    </a:ext>
                  </a:extLst>
                </a:gridCol>
                <a:gridCol w="1825581">
                  <a:extLst>
                    <a:ext uri="{9D8B030D-6E8A-4147-A177-3AD203B41FA5}">
                      <a16:colId xmlns:a16="http://schemas.microsoft.com/office/drawing/2014/main" val="2221502327"/>
                    </a:ext>
                  </a:extLst>
                </a:gridCol>
              </a:tblGrid>
              <a:tr h="59143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Initial controller Margins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Values for the all Plants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535487"/>
                  </a:ext>
                </a:extLst>
              </a:tr>
              <a:tr h="24614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Gain Margin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(1.95-2.25) [dB]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38100"/>
                  </a:ext>
                </a:extLst>
              </a:tr>
              <a:tr h="448676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Phase Margin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(35-40) [degree]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3552201"/>
                  </a:ext>
                </a:extLst>
              </a:tr>
              <a:tr h="24614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Bandwidth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(4.6-4.7) [Hz]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8604240"/>
                  </a:ext>
                </a:extLst>
              </a:tr>
              <a:tr h="38629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Sensitivity TF Maximum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0-12 Hz</a:t>
                      </a:r>
                      <a:endParaRPr lang="en-US" sz="3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8.52 [dB]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356879"/>
                  </a:ext>
                </a:extLst>
              </a:tr>
              <a:tr h="5481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12-500 Hz</a:t>
                      </a:r>
                      <a:endParaRPr lang="en-US" sz="3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6.43[dB]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501355"/>
                  </a:ext>
                </a:extLst>
              </a:tr>
              <a:tr h="366218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Open-loop TF Maximum 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0-12 Hz</a:t>
                      </a:r>
                      <a:endParaRPr lang="en-US" sz="3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11.2[dB]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046375"/>
                  </a:ext>
                </a:extLst>
              </a:tr>
              <a:tr h="692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12-500 Hz</a:t>
                      </a:r>
                      <a:endParaRPr lang="en-US" sz="3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716405" algn="l"/>
                        </a:tabLs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-3.4[dB]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2562625"/>
                  </a:ext>
                </a:extLst>
              </a:tr>
            </a:tbl>
          </a:graphicData>
        </a:graphic>
      </p:graphicFrame>
      <p:sp>
        <p:nvSpPr>
          <p:cNvPr id="5" name="Shape 288"/>
          <p:cNvSpPr txBox="1"/>
          <p:nvPr/>
        </p:nvSpPr>
        <p:spPr>
          <a:xfrm>
            <a:off x="4001850" y="5775309"/>
            <a:ext cx="3959700" cy="89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initial stability margins and op and sensitivity for the manual-tuned controller</a:t>
            </a:r>
          </a:p>
        </p:txBody>
      </p:sp>
    </p:spTree>
    <p:extLst>
      <p:ext uri="{BB962C8B-B14F-4D97-AF65-F5344CB8AC3E}">
        <p14:creationId xmlns:p14="http://schemas.microsoft.com/office/powerpoint/2010/main" val="73591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887775" y="-50025"/>
            <a:ext cx="8463900" cy="7866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TRAJECTORY TRACKING OF A STEP INPUT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150" y="1434649"/>
            <a:ext cx="8184074" cy="439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Shape 35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59" name="Shape 35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0" name="Shape 360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23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3379637" y="5832200"/>
            <a:ext cx="6353100" cy="5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step response trajectory tracking. </a:t>
            </a:r>
          </a:p>
          <a:p>
            <a:pPr lvl="0" algn="ctr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5.googleusercontent.com/qYBFM07E4IHZSihuw2Ye9ZwGFyRXHOre6KZrhLZdrVnCBwjlWJ3PUjp8vBx8PGYXBBezzUVShDk1oc9_m5zfnbfEoSwkl_UOvQDID5O9tLk89IQNV0L1nIE-PZwhNAuBvlTccuG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872" y="1600200"/>
            <a:ext cx="7436728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356"/>
          <p:cNvSpPr txBox="1">
            <a:spLocks noGrp="1"/>
          </p:cNvSpPr>
          <p:nvPr>
            <p:ph type="title"/>
          </p:nvPr>
        </p:nvSpPr>
        <p:spPr>
          <a:xfrm>
            <a:off x="887775" y="-50025"/>
            <a:ext cx="8463900" cy="786600"/>
          </a:xfrm>
          <a:prstGeom prst="rect">
            <a:avLst/>
          </a:prstGeom>
        </p:spPr>
        <p:txBody>
          <a:bodyPr lIns="121900" tIns="121900" rIns="121900" bIns="121900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Characterizing Using Fast-Fourier-Transform</a:t>
            </a:r>
          </a:p>
        </p:txBody>
      </p:sp>
      <p:cxnSp>
        <p:nvCxnSpPr>
          <p:cNvPr id="6" name="Shape 358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" name="Shape 359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360"/>
          <p:cNvSpPr txBox="1">
            <a:spLocks/>
          </p:cNvSpPr>
          <p:nvPr/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>
            <a:pPr marL="5486400"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23</a:t>
            </a:r>
          </a:p>
        </p:txBody>
      </p:sp>
      <p:sp>
        <p:nvSpPr>
          <p:cNvPr id="9" name="Shape 361"/>
          <p:cNvSpPr txBox="1"/>
          <p:nvPr/>
        </p:nvSpPr>
        <p:spPr>
          <a:xfrm>
            <a:off x="2780686" y="5538337"/>
            <a:ext cx="6353100" cy="51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Fast-Fourier-transform of output over input</a:t>
            </a:r>
          </a:p>
          <a:p>
            <a:pPr lvl="0" algn="ctr" rtl="0">
              <a:spcBef>
                <a:spcPts val="0"/>
              </a:spcBef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451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Shape 251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52" name="Shape 252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53" name="Shape 253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14</a:t>
            </a:r>
          </a:p>
        </p:txBody>
      </p:sp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965200" y="46625"/>
            <a:ext cx="9389700" cy="71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OPEN LOOP TF FOR THE HAND TUNED CONTROLLER </a:t>
            </a:r>
            <a:r>
              <a:rPr lang="en-US" sz="3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(DL)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425" y="822375"/>
            <a:ext cx="8093800" cy="50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3591900" y="5568675"/>
            <a:ext cx="5008200" cy="7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Open-loop transfer function for all the plants. </a:t>
            </a:r>
          </a:p>
        </p:txBody>
      </p:sp>
    </p:spTree>
    <p:extLst>
      <p:ext uri="{BB962C8B-B14F-4D97-AF65-F5344CB8AC3E}">
        <p14:creationId xmlns:p14="http://schemas.microsoft.com/office/powerpoint/2010/main" val="2779733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Shape 236"/>
          <p:cNvCxnSpPr/>
          <p:nvPr/>
        </p:nvCxnSpPr>
        <p:spPr>
          <a:xfrm>
            <a:off x="887775" y="736625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37" name="Shape 237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38" name="Shape 238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13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824" y="1968575"/>
            <a:ext cx="6476175" cy="35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25" y="1968575"/>
            <a:ext cx="5478799" cy="35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2304050" y="1462025"/>
            <a:ext cx="1975200" cy="10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rgbClr val="FF0000"/>
                </a:solidFill>
              </a:rPr>
              <a:t>S-Domain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8023575" y="1341850"/>
            <a:ext cx="1975200" cy="10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0000"/>
                </a:solidFill>
              </a:rPr>
              <a:t>z-Domain</a:t>
            </a:r>
          </a:p>
        </p:txBody>
      </p:sp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887775" y="0"/>
            <a:ext cx="6177300" cy="711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dirty="0">
                <a:latin typeface="Calibri"/>
                <a:ea typeface="Calibri"/>
                <a:cs typeface="Calibri"/>
                <a:sym typeface="Calibri"/>
              </a:rPr>
              <a:t>DISCRETIZATION TRANSFORMATION </a:t>
            </a:r>
            <a:r>
              <a:rPr lang="en-US" sz="30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(DL)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290175" y="5577000"/>
            <a:ext cx="4164900" cy="7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Frequency response of the final controller in the s-domain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7052500" y="5679850"/>
            <a:ext cx="3802800" cy="49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Frequency response of the final controller in the z-domain (</a:t>
            </a:r>
            <a:r>
              <a:rPr lang="en-US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descretized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441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2"/>
          <p:cNvSpPr txBox="1">
            <a:spLocks noGrp="1"/>
          </p:cNvSpPr>
          <p:nvPr>
            <p:ph type="title"/>
          </p:nvPr>
        </p:nvSpPr>
        <p:spPr>
          <a:xfrm>
            <a:off x="887774" y="-93000"/>
            <a:ext cx="8408626" cy="9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Introduction: Data-driven vs Model-based Control</a:t>
            </a:r>
          </a:p>
        </p:txBody>
      </p:sp>
      <p:cxnSp>
        <p:nvCxnSpPr>
          <p:cNvPr id="5" name="Shape 84"/>
          <p:cNvCxnSpPr/>
          <p:nvPr/>
        </p:nvCxnSpPr>
        <p:spPr>
          <a:xfrm>
            <a:off x="887775" y="736625"/>
            <a:ext cx="104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hape 83"/>
              <p:cNvSpPr txBox="1">
                <a:spLocks/>
              </p:cNvSpPr>
              <p:nvPr/>
            </p:nvSpPr>
            <p:spPr>
              <a:xfrm>
                <a:off x="533400" y="1026850"/>
                <a:ext cx="5638799" cy="52215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228600" marR="0" lvl="0" indent="-88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210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22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1pPr>
                <a:lvl2pPr marL="685800" marR="0" lvl="1" indent="-101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210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2pPr>
                <a:lvl3pPr marL="1143000" marR="0" lvl="2" indent="-1143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210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3pPr>
                <a:lvl4pPr marL="1600200" marR="0" lvl="3" indent="-127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210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4pPr>
                <a:lvl5pPr marL="2057400" marR="0" lvl="4" indent="-127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210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5pPr>
                <a:lvl6pPr marL="2514600" marR="0" lvl="5" indent="-127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210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6pPr>
                <a:lvl7pPr marL="2971800" marR="0" lvl="6" indent="-127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210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7pPr>
                <a:lvl8pPr marL="3429000" marR="0" lvl="7" indent="-127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210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8pPr>
                <a:lvl9pPr marL="3886200" marR="0" lvl="8" indent="-127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210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6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Model-Based Controller Design: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Design is based on an analytical model obtained from physics or experimentally: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4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254000">
                  <a:lnSpc>
                    <a:spcPct val="100000"/>
                  </a:lnSpc>
                  <a:spcAft>
                    <a:spcPts val="0"/>
                  </a:spcAft>
                  <a:buFont typeface="Calibri"/>
                  <a:buChar char="•"/>
                </a:pP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Transfer function: 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libri"/>
                        <a:cs typeface="Calibri"/>
                        <a:sym typeface="Calibri"/>
                      </a:rPr>
                      <m:t>𝐺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latin typeface="Cambria Math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  <a:cs typeface="Calibri"/>
                                <a:sym typeface="Calibri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sz="2000" dirty="0">
                    <a:latin typeface="Calibri"/>
                    <a:ea typeface="Calibri"/>
                    <a:cs typeface="Calibri"/>
                    <a:sym typeface="Calibri"/>
                  </a:rPr>
                  <a:t>  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libri"/>
                        <a:cs typeface="Calibri"/>
                        <a:sym typeface="Calibri"/>
                      </a:rPr>
                      <m:t>𝐻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  <a:ea typeface="Calibri"/>
                            <a:cs typeface="Calibri"/>
                            <a:sym typeface="Calibri"/>
                          </a:rPr>
                          <m:t>𝑧</m:t>
                        </m:r>
                      </m:e>
                    </m:d>
                    <m:r>
                      <a:rPr lang="en-US" sz="2000" i="1">
                        <a:latin typeface="Cambria Math"/>
                        <a:ea typeface="Calibri"/>
                        <a:cs typeface="Calibri"/>
                        <a:sym typeface="Calibri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/>
                                <a:cs typeface="Calibri"/>
                                <a:sym typeface="Calibri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/>
                                <a:cs typeface="Calibri"/>
                                <a:sym typeface="Calibri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  <a:cs typeface="Calibri"/>
                                <a:sym typeface="Calibri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/>
                                <a:cs typeface="Calibri"/>
                                <a:sym typeface="Calibri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/>
                                <a:cs typeface="Calibri"/>
                                <a:sym typeface="Calibri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>
                                <a:latin typeface="Cambria Math"/>
                                <a:cs typeface="Calibri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𝑗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sz="20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254000">
                  <a:lnSpc>
                    <a:spcPct val="100000"/>
                  </a:lnSpc>
                  <a:spcAft>
                    <a:spcPts val="0"/>
                  </a:spcAft>
                  <a:buFont typeface="Calibri"/>
                  <a:buChar char="•"/>
                </a:pP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State Space</a:t>
                </a:r>
              </a:p>
              <a:p>
                <a:pPr marL="0" indent="0">
                  <a:lnSpc>
                    <a:spcPct val="100000"/>
                  </a:lnSpc>
                  <a:spcAft>
                    <a:spcPts val="1200"/>
                  </a:spcAft>
                  <a:buNone/>
                </a:pP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:r>
                  <a:rPr lang="en-US" sz="2400" dirty="0"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70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700" i="1" smtClean="0"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en-US" sz="1700" i="1" smtClean="0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accPr>
                              <m:e>
                                <m:r>
                                  <a:rPr lang="en-US" sz="17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𝑥</m:t>
                                </m:r>
                              </m:e>
                            </m:acc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𝑡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)=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𝐴𝑥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𝑡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)+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𝐵𝑢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𝑡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e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𝑦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𝑡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)=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𝐶𝑥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𝑡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)+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𝐷𝑢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𝑡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700" dirty="0">
                    <a:latin typeface="Calibri"/>
                    <a:ea typeface="Calibri"/>
                    <a:cs typeface="Calibri"/>
                    <a:sym typeface="Calibri"/>
                  </a:rPr>
                  <a:t>   or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7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700" i="1">
                                <a:latin typeface="Cambria Math" panose="02040503050406030204" pitchFamily="18" charset="0"/>
                                <a:cs typeface="Calibri"/>
                                <a:sym typeface="Calibri"/>
                              </a:rPr>
                            </m:ctrlPr>
                          </m:eqArrPr>
                          <m:e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𝑥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𝑘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+1)=</m:t>
                            </m:r>
                            <m:r>
                              <a:rPr lang="en-US" sz="1700" i="1">
                                <a:latin typeface="Cambria Math"/>
                                <a:cs typeface="Calibri"/>
                                <a:sym typeface="Calibri"/>
                              </a:rPr>
                              <m:t>𝐴𝑥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𝑘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)+</m:t>
                            </m:r>
                            <m:r>
                              <a:rPr lang="en-US" sz="1700" i="1">
                                <a:latin typeface="Cambria Math"/>
                                <a:cs typeface="Calibri"/>
                                <a:sym typeface="Calibri"/>
                              </a:rPr>
                              <m:t>𝐵𝑢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(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𝑘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)</m:t>
                            </m:r>
                          </m:e>
                          <m:e>
                            <m:r>
                              <a:rPr lang="en-US" sz="1700" i="1">
                                <a:latin typeface="Cambria Math"/>
                                <a:cs typeface="Calibri"/>
                                <a:sym typeface="Calibri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7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1700" i="1">
                                <a:latin typeface="Cambria Math"/>
                                <a:cs typeface="Calibri"/>
                                <a:sym typeface="Calibri"/>
                              </a:rPr>
                              <m:t>=</m:t>
                            </m:r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𝐶</m:t>
                            </m:r>
                            <m:r>
                              <a:rPr lang="en-US" sz="1700" i="1">
                                <a:latin typeface="Cambria Math"/>
                                <a:cs typeface="Calibri"/>
                                <a:sym typeface="Calibri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7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1700" i="1">
                                <a:latin typeface="Cambria Math"/>
                                <a:cs typeface="Calibri"/>
                                <a:sym typeface="Calibri"/>
                              </a:rPr>
                              <m:t>+</m:t>
                            </m:r>
                            <m:r>
                              <a:rPr lang="en-US" sz="1700" i="1">
                                <a:latin typeface="Cambria Math"/>
                                <a:cs typeface="Calibri"/>
                                <a:sym typeface="Calibri"/>
                              </a:rPr>
                              <m:t>𝐷𝑢</m:t>
                            </m:r>
                            <m:d>
                              <m:dPr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  <a:cs typeface="Calibri"/>
                                    <a:sym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700" b="0" i="1" smtClean="0">
                                    <a:latin typeface="Cambria Math"/>
                                    <a:cs typeface="Calibri"/>
                                    <a:sym typeface="Calibri"/>
                                  </a:rPr>
                                  <m:t>𝑘</m:t>
                                </m:r>
                              </m:e>
                            </m:d>
                            <m:r>
                              <a:rPr lang="en-US" sz="1700" b="0" i="1" smtClean="0">
                                <a:latin typeface="Cambria Math"/>
                                <a:cs typeface="Calibri"/>
                                <a:sym typeface="Calibri"/>
                              </a:rPr>
                              <m:t>       </m:t>
                            </m:r>
                          </m:e>
                        </m:eqArr>
                      </m:e>
                    </m:d>
                  </m:oMath>
                </a14:m>
                <a:endParaRPr lang="en-US" sz="1700" dirty="0"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indent="-254000">
                  <a:lnSpc>
                    <a:spcPct val="100000"/>
                  </a:lnSpc>
                  <a:spcAft>
                    <a:spcPts val="0"/>
                  </a:spcAft>
                  <a:buFont typeface="Calibri"/>
                  <a:buChar char="•"/>
                </a:pP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Differential/difference Equations</a:t>
                </a:r>
              </a:p>
              <a:p>
                <a:pPr indent="-254000">
                  <a:lnSpc>
                    <a:spcPct val="100000"/>
                  </a:lnSpc>
                  <a:spcAft>
                    <a:spcPts val="0"/>
                  </a:spcAft>
                  <a:buFont typeface="Calibri"/>
                  <a:buChar char="•"/>
                </a:pP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Other representations (e.g., neural net)</a:t>
                </a:r>
              </a:p>
              <a:p>
                <a:pPr indent="-254000">
                  <a:lnSpc>
                    <a:spcPct val="100000"/>
                  </a:lnSpc>
                  <a:buFont typeface="Calibri"/>
                  <a:buChar char="•"/>
                </a:pPr>
                <a:endParaRPr lang="en-US" sz="24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7" name="Shape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026850"/>
                <a:ext cx="5638799" cy="5221550"/>
              </a:xfrm>
              <a:prstGeom prst="rect">
                <a:avLst/>
              </a:prstGeom>
              <a:blipFill>
                <a:blip r:embed="rId3"/>
                <a:stretch>
                  <a:fillRect l="-1840" t="-933" b="-102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hape 83"/>
          <p:cNvSpPr txBox="1">
            <a:spLocks/>
          </p:cNvSpPr>
          <p:nvPr/>
        </p:nvSpPr>
        <p:spPr>
          <a:xfrm>
            <a:off x="6137475" y="1026850"/>
            <a:ext cx="5673525" cy="5221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Data-based (Data-driven) Controller Design: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Design is based on a set of </a:t>
            </a:r>
            <a:r>
              <a:rPr lang="en-US" sz="2400" u="sng" dirty="0">
                <a:latin typeface="Calibri"/>
                <a:ea typeface="Calibri"/>
                <a:cs typeface="Calibri"/>
                <a:sym typeface="Calibri"/>
              </a:rPr>
              <a:t>frequency response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data (In this project):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hape 84"/>
          <p:cNvCxnSpPr/>
          <p:nvPr/>
        </p:nvCxnSpPr>
        <p:spPr>
          <a:xfrm>
            <a:off x="6073698" y="915340"/>
            <a:ext cx="0" cy="5678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124200"/>
            <a:ext cx="441007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2"/>
          <p:cNvSpPr txBox="1">
            <a:spLocks noGrp="1"/>
          </p:cNvSpPr>
          <p:nvPr>
            <p:ph type="title"/>
          </p:nvPr>
        </p:nvSpPr>
        <p:spPr>
          <a:xfrm>
            <a:off x="887774" y="-93000"/>
            <a:ext cx="8637226" cy="9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Advantages and Disadvantages of Data-driven Method</a:t>
            </a:r>
          </a:p>
        </p:txBody>
      </p:sp>
      <p:cxnSp>
        <p:nvCxnSpPr>
          <p:cNvPr id="5" name="Shape 84"/>
          <p:cNvCxnSpPr/>
          <p:nvPr/>
        </p:nvCxnSpPr>
        <p:spPr>
          <a:xfrm>
            <a:off x="887775" y="736625"/>
            <a:ext cx="104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83"/>
          <p:cNvSpPr txBox="1">
            <a:spLocks/>
          </p:cNvSpPr>
          <p:nvPr/>
        </p:nvSpPr>
        <p:spPr>
          <a:xfrm>
            <a:off x="685801" y="1026850"/>
            <a:ext cx="5451674" cy="5221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Disadvantages: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indent="-254000">
              <a:lnSpc>
                <a:spcPct val="100000"/>
              </a:lnSpc>
              <a:spcAft>
                <a:spcPts val="0"/>
              </a:spcAft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Lack of insight into the physics of the system</a:t>
            </a:r>
          </a:p>
          <a:p>
            <a:pPr indent="-254000">
              <a:lnSpc>
                <a:spcPct val="100000"/>
              </a:lnSpc>
              <a:spcAft>
                <a:spcPts val="0"/>
              </a:spcAft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Non-conventional design (Frequency domain design vs. standard pole placement, LQR, etc.)</a:t>
            </a:r>
          </a:p>
          <a:p>
            <a:pPr indent="-254000">
              <a:lnSpc>
                <a:spcPct val="100000"/>
              </a:lnSpc>
              <a:spcAft>
                <a:spcPts val="0"/>
              </a:spcAft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Requirement for great level of expertise in the frequency domain design</a:t>
            </a:r>
            <a:endParaRPr lang="en-US" sz="1700" dirty="0">
              <a:latin typeface="Calibri"/>
              <a:ea typeface="Calibri"/>
              <a:cs typeface="Calibri"/>
              <a:sym typeface="Calibri"/>
            </a:endParaRPr>
          </a:p>
          <a:p>
            <a:pPr indent="-254000">
              <a:lnSpc>
                <a:spcPct val="100000"/>
              </a:lnSpc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Requires frequency-domain data, which could be more challenging to collect compared to time domain data.</a:t>
            </a:r>
          </a:p>
        </p:txBody>
      </p:sp>
      <p:sp>
        <p:nvSpPr>
          <p:cNvPr id="7" name="Shape 83"/>
          <p:cNvSpPr txBox="1">
            <a:spLocks/>
          </p:cNvSpPr>
          <p:nvPr/>
        </p:nvSpPr>
        <p:spPr>
          <a:xfrm>
            <a:off x="6137475" y="1026850"/>
            <a:ext cx="5673525" cy="55672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Advantages: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indent="-254000">
              <a:lnSpc>
                <a:spcPct val="100000"/>
              </a:lnSpc>
              <a:spcAft>
                <a:spcPts val="0"/>
              </a:spcAft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 need for model development (which could take up to 75% of the total design time [18])</a:t>
            </a:r>
          </a:p>
          <a:p>
            <a:pPr indent="-254000">
              <a:lnSpc>
                <a:spcPct val="100000"/>
              </a:lnSpc>
              <a:spcAft>
                <a:spcPts val="0"/>
              </a:spcAft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No need for model identification</a:t>
            </a:r>
          </a:p>
          <a:p>
            <a:pPr indent="-254000">
              <a:lnSpc>
                <a:spcPct val="100000"/>
              </a:lnSpc>
              <a:spcAft>
                <a:spcPts val="0"/>
              </a:spcAft>
              <a:buFont typeface="Calibri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No modeling errors (Almost exact)</a:t>
            </a:r>
          </a:p>
          <a:p>
            <a:pPr indent="-254000">
              <a:lnSpc>
                <a:spcPct val="100000"/>
              </a:lnSpc>
              <a:spcAft>
                <a:spcPts val="0"/>
              </a:spcAft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Scalable to a large plant population (useful consumer products, e.g., HDDs, smart phone cameras, etc.)</a:t>
            </a:r>
          </a:p>
          <a:p>
            <a:pPr indent="-254000">
              <a:lnSpc>
                <a:spcPct val="100000"/>
              </a:lnSpc>
              <a:spcAft>
                <a:spcPts val="0"/>
              </a:spcAft>
              <a:buFont typeface="Calibri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Ability to accommodate numerous design objectives (stability, performance, robustness)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  <a:p>
            <a:pPr indent="-254000">
              <a:lnSpc>
                <a:spcPct val="100000"/>
              </a:lnSpc>
              <a:buFont typeface="Calibri"/>
              <a:buChar char="•"/>
            </a:pPr>
            <a:endParaRPr lang="en-US"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Shape 84"/>
          <p:cNvCxnSpPr/>
          <p:nvPr/>
        </p:nvCxnSpPr>
        <p:spPr>
          <a:xfrm>
            <a:off x="6073698" y="915340"/>
            <a:ext cx="0" cy="56787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2"/>
          <p:cNvSpPr txBox="1">
            <a:spLocks noGrp="1"/>
          </p:cNvSpPr>
          <p:nvPr>
            <p:ph type="title"/>
          </p:nvPr>
        </p:nvSpPr>
        <p:spPr>
          <a:xfrm>
            <a:off x="887774" y="-93000"/>
            <a:ext cx="8637226" cy="9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 of Vibration Control Systems</a:t>
            </a:r>
          </a:p>
        </p:txBody>
      </p:sp>
      <p:cxnSp>
        <p:nvCxnSpPr>
          <p:cNvPr id="10" name="Shape 84"/>
          <p:cNvCxnSpPr/>
          <p:nvPr/>
        </p:nvCxnSpPr>
        <p:spPr>
          <a:xfrm>
            <a:off x="887775" y="736625"/>
            <a:ext cx="104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83"/>
          <p:cNvSpPr txBox="1">
            <a:spLocks/>
          </p:cNvSpPr>
          <p:nvPr/>
        </p:nvSpPr>
        <p:spPr>
          <a:xfrm>
            <a:off x="685800" y="1026850"/>
            <a:ext cx="10896599" cy="5221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latin typeface="Calibri"/>
                <a:ea typeface="Calibri"/>
                <a:cs typeface="Calibri"/>
                <a:sym typeface="Calibri"/>
              </a:rPr>
              <a:t>Model-based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controller design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latin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[1]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Khot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N. P.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Yelve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R.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Tomar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S. Desai, and S.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Vittal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"Active vibration control of cantilever beam by using PID based output feedback controller,"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Journal of Vibration and Control,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vol. 18, pp. 366-372, 2012.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Developed an FEM-based model of a beam in ANSYS, and designed a PID controller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[2]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T. Zhang, H. G. Li, G. P.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Cai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F. C. Li, "Experimental verifications of vibration suppression for a smart cantilever beam with a modified velocity feedback controller,"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Shock and Vibration,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vol. 2014, 2014.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Used Hamilton’s principle to develop a model of a flexible beam, and velocity feedback and extended observer for controller design.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[3]</a:t>
            </a:r>
            <a:r>
              <a:rPr lang="en-US" sz="18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M. S. </a:t>
            </a:r>
            <a:r>
              <a:rPr lang="en-US" sz="18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Saad</a:t>
            </a:r>
            <a:r>
              <a:rPr lang="en-US" sz="18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H. Jamaluddin, and I. Z. M. </a:t>
            </a:r>
            <a:r>
              <a:rPr lang="en-US" sz="18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Darus</a:t>
            </a:r>
            <a:r>
              <a:rPr lang="en-US" sz="18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"Active vibration control of a flexible beam using system identification and controller tuning by evolutionary algorithm," </a:t>
            </a:r>
            <a:r>
              <a:rPr lang="en-US" sz="1800" i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Journal of Vibration and Control, </a:t>
            </a:r>
            <a:r>
              <a:rPr lang="en-US" sz="18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vol. 21, pp. 2027-2042, 2015.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Used Auto-regressive system identification, and genetic algorithm to tune a PID controller. Results better than PID tuned based on Ziegler Nichols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2"/>
          <p:cNvSpPr txBox="1">
            <a:spLocks noGrp="1"/>
          </p:cNvSpPr>
          <p:nvPr>
            <p:ph type="title"/>
          </p:nvPr>
        </p:nvSpPr>
        <p:spPr>
          <a:xfrm>
            <a:off x="887774" y="-93000"/>
            <a:ext cx="8637226" cy="9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 of Vibration Control Systems</a:t>
            </a:r>
          </a:p>
        </p:txBody>
      </p:sp>
      <p:cxnSp>
        <p:nvCxnSpPr>
          <p:cNvPr id="5" name="Shape 84"/>
          <p:cNvCxnSpPr/>
          <p:nvPr/>
        </p:nvCxnSpPr>
        <p:spPr>
          <a:xfrm>
            <a:off x="887775" y="736625"/>
            <a:ext cx="104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83"/>
          <p:cNvSpPr txBox="1">
            <a:spLocks/>
          </p:cNvSpPr>
          <p:nvPr/>
        </p:nvSpPr>
        <p:spPr>
          <a:xfrm>
            <a:off x="685800" y="1026850"/>
            <a:ext cx="10896599" cy="5221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latin typeface="Calibri"/>
                <a:ea typeface="Calibri"/>
                <a:cs typeface="Calibri"/>
                <a:sym typeface="Calibri"/>
              </a:rPr>
              <a:t>Model-based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controller design (continued)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latin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[4]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S. Bashash, K.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Vora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N.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Jalili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"Distributed-parameters modeling and control of rod-type solid-state actuators," </a:t>
            </a:r>
            <a:r>
              <a:rPr 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Journal of Vibration and Control,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vol. 17, pp. 813-825, 2011.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Developed a state-space model using Hamilton’s principle, and developed a nonlinear sliding mode controller with state observer and state controller.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[5]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M.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Dadfarnia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N.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Jalili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Z. Liu, and D. M. Dawson, "An observer-based piezoelectric control of flexible Cartesian robot arms: theory and experiment," Control Engineering Practice, vol. 12, pp. 1041-1053, 2004.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Used Lyapunov theory to develop an observer-based feedback controller for a rotating cantilever beam.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[6]</a:t>
            </a:r>
            <a:r>
              <a:rPr lang="en-US" sz="18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E. </a:t>
            </a:r>
            <a:r>
              <a:rPr lang="en-US" sz="18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Omidi</a:t>
            </a:r>
            <a:r>
              <a:rPr lang="en-US" sz="18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and S. N. </a:t>
            </a:r>
            <a:r>
              <a:rPr lang="en-US" sz="1800" dirty="0" err="1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Mahmoodi</a:t>
            </a:r>
            <a:r>
              <a:rPr lang="en-US" sz="18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, "Active vibration control of structures using a leader–follower-based consensus design," Journal of Vibration and Control, p. 1077546316631896, 2016.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Used consensus control theory to develop multi-variable feedback controller for flexible beams.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7788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2"/>
          <p:cNvSpPr txBox="1">
            <a:spLocks noGrp="1"/>
          </p:cNvSpPr>
          <p:nvPr>
            <p:ph type="title"/>
          </p:nvPr>
        </p:nvSpPr>
        <p:spPr>
          <a:xfrm>
            <a:off x="887774" y="-93000"/>
            <a:ext cx="8637226" cy="915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Review of Vibration Control Systems</a:t>
            </a:r>
          </a:p>
        </p:txBody>
      </p:sp>
      <p:cxnSp>
        <p:nvCxnSpPr>
          <p:cNvPr id="5" name="Shape 84"/>
          <p:cNvCxnSpPr/>
          <p:nvPr/>
        </p:nvCxnSpPr>
        <p:spPr>
          <a:xfrm>
            <a:off x="887775" y="736625"/>
            <a:ext cx="104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" name="Shape 83"/>
          <p:cNvSpPr txBox="1">
            <a:spLocks/>
          </p:cNvSpPr>
          <p:nvPr/>
        </p:nvSpPr>
        <p:spPr>
          <a:xfrm>
            <a:off x="685800" y="1026850"/>
            <a:ext cx="10896599" cy="5221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210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latin typeface="Calibri"/>
                <a:ea typeface="Calibri"/>
                <a:cs typeface="Calibri"/>
                <a:sym typeface="Calibri"/>
              </a:rPr>
              <a:t>Data-based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controller design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latin typeface="Calibri"/>
              <a:cs typeface="Calibri"/>
              <a:sym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[7] 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Karimi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and Y. Zhu, "Robust H</a:t>
            </a:r>
            <a:r>
              <a:rPr lang="en-US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∞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Controller Design Using Frequency-Domain Data," IFAC Proceedings Volumes, vol. 47, pp. 4921-4926, 2014.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Developed </a:t>
            </a: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a robust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inf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controller based on a set of input output plant data and proved the boundedness of the closed-loop system norm.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[8]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S.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Formentin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S.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Savaresi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L. Del Re, "Non-iterative direct data-driven controller tuning for multivariable systems: theory and application," IET control theory &amp; applications, vol. 6, pp. 1250-1257, 2012.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Developed multivariable data-driven controller based on the Virtual Reference Feedback Tuning (VRFT).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[9]</a:t>
            </a:r>
            <a:r>
              <a:rPr lang="en-US" sz="1800" dirty="0"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S. Bashash, "Robust control optimization for high performance track following in hard disk drives," in American Control Conference (ACC), 2015, 2015, pp. 4634-4639.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Developed a data-driven controller using numerical optimization of the closed-loop system properties for hard disk drives.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575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ctr" rtl="0">
              <a:lnSpc>
                <a:spcPct val="200000"/>
              </a:lnSpc>
              <a:spcBef>
                <a:spcPts val="300"/>
              </a:spcBef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887775" y="59625"/>
            <a:ext cx="4755900" cy="57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3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r>
              <a:rPr lang="en-US" sz="30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 THE STUDY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954825" y="1111124"/>
            <a:ext cx="10365300" cy="1403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indent="-3429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Developing an experimental testbed for active vibration control testing at SJSU Control Systems Lab. </a:t>
            </a:r>
          </a:p>
          <a:p>
            <a:pPr marL="571500" indent="-3429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Development and experimental implementation of a sample data-driven controller for reference following and disturbance rejection</a:t>
            </a:r>
          </a:p>
        </p:txBody>
      </p:sp>
      <p:sp>
        <p:nvSpPr>
          <p:cNvPr id="126" name="Shape 126"/>
          <p:cNvSpPr/>
          <p:nvPr/>
        </p:nvSpPr>
        <p:spPr>
          <a:xfrm>
            <a:off x="102868" y="520670"/>
            <a:ext cx="3720191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6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887775" y="5879925"/>
            <a:ext cx="50934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dirty="0">
                <a:latin typeface="Calibri"/>
                <a:ea typeface="Calibri"/>
                <a:cs typeface="Calibri"/>
                <a:sym typeface="Calibri"/>
              </a:rPr>
              <a:t>Figure 1: Experimental setup configuration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024" y="2638225"/>
            <a:ext cx="5523989" cy="3126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Shape 130"/>
          <p:cNvCxnSpPr/>
          <p:nvPr/>
        </p:nvCxnSpPr>
        <p:spPr>
          <a:xfrm flipV="1">
            <a:off x="887775" y="720724"/>
            <a:ext cx="10499400" cy="1590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" name="Shape 131"/>
          <p:cNvCxnSpPr/>
          <p:nvPr/>
        </p:nvCxnSpPr>
        <p:spPr>
          <a:xfrm>
            <a:off x="887775" y="6286650"/>
            <a:ext cx="10499400" cy="2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2" name="Shape 132"/>
          <p:cNvSpPr txBox="1">
            <a:spLocks noGrp="1"/>
          </p:cNvSpPr>
          <p:nvPr>
            <p:ph type="ctrTitle" idx="4294967295"/>
          </p:nvPr>
        </p:nvSpPr>
        <p:spPr>
          <a:xfrm>
            <a:off x="887775" y="6356475"/>
            <a:ext cx="10499400" cy="306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5486400" lvl="0" indent="457200" rtl="0">
              <a:spcBef>
                <a:spcPts val="0"/>
              </a:spcBef>
              <a:buClr>
                <a:schemeClr val="dk1"/>
              </a:buClr>
              <a:buSzPct val="25000"/>
              <a:buFont typeface="Helvetica Neue"/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San José State University | A. Mounesisohi | May 2017     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4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387025" y="5860312"/>
            <a:ext cx="5093400" cy="400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1400" b="1" dirty="0">
                <a:latin typeface="Calibri"/>
                <a:ea typeface="Calibri"/>
                <a:cs typeface="Calibri"/>
                <a:sym typeface="Calibri"/>
              </a:rPr>
              <a:t>Figure 2: Block diagram of the control system of the study</a:t>
            </a: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665919" y="3036900"/>
            <a:ext cx="5199612" cy="2843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2633</Words>
  <Application>Microsoft Office PowerPoint</Application>
  <PresentationFormat>Widescreen</PresentationFormat>
  <Paragraphs>384</Paragraphs>
  <Slides>38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Century Gothic</vt:lpstr>
      <vt:lpstr>Calibri</vt:lpstr>
      <vt:lpstr>Times New Roman</vt:lpstr>
      <vt:lpstr>Tahoma</vt:lpstr>
      <vt:lpstr>Cambria Math</vt:lpstr>
      <vt:lpstr>Helvetica Neue</vt:lpstr>
      <vt:lpstr>simple-light-2</vt:lpstr>
      <vt:lpstr>CONTROL SYSTEM DESIGN FOR DISTURBANCE REJECTION IN ACTIVE VIBRATION CONTROL SYSTEMS</vt:lpstr>
      <vt:lpstr>PERSONAL BACKGROUND</vt:lpstr>
      <vt:lpstr>PRESENTATION OUTLINE</vt:lpstr>
      <vt:lpstr>Introduction: Data-driven vs Model-based Control</vt:lpstr>
      <vt:lpstr>Advantages and Disadvantages of Data-driven Method</vt:lpstr>
      <vt:lpstr>Literature Review of Vibration Control Systems</vt:lpstr>
      <vt:lpstr>Literature Review of Vibration Control Systems</vt:lpstr>
      <vt:lpstr>Literature Review of Vibration Control Systems</vt:lpstr>
      <vt:lpstr>OBJECTIVES OF THE STUDY</vt:lpstr>
      <vt:lpstr>EXPERIMENTAL SETUP</vt:lpstr>
      <vt:lpstr>EXPERIMENTAL SETUP</vt:lpstr>
      <vt:lpstr>San José State University | A. Mounesisohi | May 2017      7</vt:lpstr>
      <vt:lpstr>San José State University | A. Mounesisohi | May 2017      9</vt:lpstr>
      <vt:lpstr>San José State University | A. Mounesisohi | May 2017      11</vt:lpstr>
      <vt:lpstr>PowerPoint Presentation</vt:lpstr>
      <vt:lpstr>PowerPoint Presentation</vt:lpstr>
      <vt:lpstr>PowerPoint Presentation</vt:lpstr>
      <vt:lpstr>PowerPoint Presentation</vt:lpstr>
      <vt:lpstr>San José State University | A. Mounesisohi | May 2017      15</vt:lpstr>
      <vt:lpstr>San José State University | A. Mounesisohi | May 2017      16</vt:lpstr>
      <vt:lpstr>San José State University | A. Mounesisohi | May 2017      18</vt:lpstr>
      <vt:lpstr>SENSITIVITY TF FOR THE OPTIMIZED CONTROLLER PARAMETERS </vt:lpstr>
      <vt:lpstr>San José State University | A. Mounesisohi | May 2017      21</vt:lpstr>
      <vt:lpstr>San José State University | A. Mounesisohi | May 2017      22</vt:lpstr>
      <vt:lpstr>TRAJECTORY TRACKING SINUSOIDAL INPUT</vt:lpstr>
      <vt:lpstr>DISTURBANCE REJECTION</vt:lpstr>
      <vt:lpstr>DISTURBANCE REJECTION</vt:lpstr>
      <vt:lpstr>DISTURBANCE REJECTION</vt:lpstr>
      <vt:lpstr>DISTURBANCE REJECTION</vt:lpstr>
      <vt:lpstr>SUMMARY AND CONCLUSION</vt:lpstr>
      <vt:lpstr>San José State University | A. Mounesisohi | May 2017      30</vt:lpstr>
      <vt:lpstr>San José State University | A. Mounesisohi | May 2017      31</vt:lpstr>
      <vt:lpstr>Thank you </vt:lpstr>
      <vt:lpstr>Backup Slides</vt:lpstr>
      <vt:lpstr>TRAJECTORY TRACKING OF A STEP INPUT</vt:lpstr>
      <vt:lpstr>Characterizing Using Fast-Fourier-Transform</vt:lpstr>
      <vt:lpstr>San José State University | A. Mounesisohi | May 2017      14</vt:lpstr>
      <vt:lpstr>San José State University | A. Mounesisohi | May 2017      13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 SYSTEM DESIGN FOR DISTURBANCE REJECTION IN ACTIVE VIBRATION CONTROL SYSTEMS</dc:title>
  <cp:lastModifiedBy>alireza mounesi</cp:lastModifiedBy>
  <cp:revision>43</cp:revision>
  <dcterms:modified xsi:type="dcterms:W3CDTF">2017-05-23T08:04:35Z</dcterms:modified>
</cp:coreProperties>
</file>